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4" r:id="rId5"/>
    <p:sldId id="265" r:id="rId6"/>
    <p:sldId id="266" r:id="rId7"/>
    <p:sldId id="268" r:id="rId8"/>
    <p:sldId id="267" r:id="rId9"/>
    <p:sldId id="269" r:id="rId10"/>
    <p:sldId id="271" r:id="rId11"/>
    <p:sldId id="272" r:id="rId12"/>
    <p:sldId id="273" r:id="rId13"/>
    <p:sldId id="274" r:id="rId14"/>
    <p:sldId id="275" r:id="rId15"/>
    <p:sldId id="276" r:id="rId16"/>
    <p:sldId id="277"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DE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58"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E6A34-0A1B-47AA-834C-931898CBE4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0FC7E6A-54DC-41CD-84C8-B7DECA36F3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3DA23C-BA1D-4F7A-A13E-EFFAB33ABCB5}"/>
              </a:ext>
            </a:extLst>
          </p:cNvPr>
          <p:cNvSpPr>
            <a:spLocks noGrp="1"/>
          </p:cNvSpPr>
          <p:nvPr>
            <p:ph type="dt" sz="half" idx="10"/>
          </p:nvPr>
        </p:nvSpPr>
        <p:spPr/>
        <p:txBody>
          <a:bodyPr/>
          <a:lstStyle/>
          <a:p>
            <a:fld id="{E5F1A50C-F83A-4898-B891-973AD7F48271}" type="datetimeFigureOut">
              <a:rPr lang="en-IN" smtClean="0"/>
              <a:t>20-04-2022</a:t>
            </a:fld>
            <a:endParaRPr lang="en-IN" dirty="0"/>
          </a:p>
        </p:txBody>
      </p:sp>
      <p:sp>
        <p:nvSpPr>
          <p:cNvPr id="5" name="Footer Placeholder 4">
            <a:extLst>
              <a:ext uri="{FF2B5EF4-FFF2-40B4-BE49-F238E27FC236}">
                <a16:creationId xmlns:a16="http://schemas.microsoft.com/office/drawing/2014/main" id="{13A4A874-CA60-47AB-9890-D37137FFC1F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CC30E5E-EF18-41D9-820A-7F4F85919D17}"/>
              </a:ext>
            </a:extLst>
          </p:cNvPr>
          <p:cNvSpPr>
            <a:spLocks noGrp="1"/>
          </p:cNvSpPr>
          <p:nvPr>
            <p:ph type="sldNum" sz="quarter" idx="12"/>
          </p:nvPr>
        </p:nvSpPr>
        <p:spPr/>
        <p:txBody>
          <a:bodyPr/>
          <a:lstStyle/>
          <a:p>
            <a:fld id="{E18F09CE-3014-4CC9-8237-A56F65A4BFA8}" type="slidenum">
              <a:rPr lang="en-IN" smtClean="0"/>
              <a:t>‹#›</a:t>
            </a:fld>
            <a:endParaRPr lang="en-IN" dirty="0"/>
          </a:p>
        </p:txBody>
      </p:sp>
    </p:spTree>
    <p:extLst>
      <p:ext uri="{BB962C8B-B14F-4D97-AF65-F5344CB8AC3E}">
        <p14:creationId xmlns:p14="http://schemas.microsoft.com/office/powerpoint/2010/main" val="396453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83C8-324A-475D-9CEF-A06F847E29E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DF4686-2280-42DB-9799-AE607D57A4A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370EEE-3D0F-4838-85BE-0620AD146673}"/>
              </a:ext>
            </a:extLst>
          </p:cNvPr>
          <p:cNvSpPr>
            <a:spLocks noGrp="1"/>
          </p:cNvSpPr>
          <p:nvPr>
            <p:ph type="dt" sz="half" idx="10"/>
          </p:nvPr>
        </p:nvSpPr>
        <p:spPr/>
        <p:txBody>
          <a:bodyPr/>
          <a:lstStyle/>
          <a:p>
            <a:fld id="{E5F1A50C-F83A-4898-B891-973AD7F48271}" type="datetimeFigureOut">
              <a:rPr lang="en-IN" smtClean="0"/>
              <a:t>20-04-2022</a:t>
            </a:fld>
            <a:endParaRPr lang="en-IN" dirty="0"/>
          </a:p>
        </p:txBody>
      </p:sp>
      <p:sp>
        <p:nvSpPr>
          <p:cNvPr id="5" name="Footer Placeholder 4">
            <a:extLst>
              <a:ext uri="{FF2B5EF4-FFF2-40B4-BE49-F238E27FC236}">
                <a16:creationId xmlns:a16="http://schemas.microsoft.com/office/drawing/2014/main" id="{588BB01A-3F27-4BF3-BB3D-23ED28CCD6C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4500EAD-81C1-44C7-8018-DAA5D257E36E}"/>
              </a:ext>
            </a:extLst>
          </p:cNvPr>
          <p:cNvSpPr>
            <a:spLocks noGrp="1"/>
          </p:cNvSpPr>
          <p:nvPr>
            <p:ph type="sldNum" sz="quarter" idx="12"/>
          </p:nvPr>
        </p:nvSpPr>
        <p:spPr/>
        <p:txBody>
          <a:bodyPr/>
          <a:lstStyle/>
          <a:p>
            <a:fld id="{E18F09CE-3014-4CC9-8237-A56F65A4BFA8}" type="slidenum">
              <a:rPr lang="en-IN" smtClean="0"/>
              <a:t>‹#›</a:t>
            </a:fld>
            <a:endParaRPr lang="en-IN" dirty="0"/>
          </a:p>
        </p:txBody>
      </p:sp>
    </p:spTree>
    <p:extLst>
      <p:ext uri="{BB962C8B-B14F-4D97-AF65-F5344CB8AC3E}">
        <p14:creationId xmlns:p14="http://schemas.microsoft.com/office/powerpoint/2010/main" val="52031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9FC5C0-D1B7-402A-8CB8-985098B797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70011F-DD4D-42C3-A332-C784F71A305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B62A82-AC41-4C2F-B59F-62294BC9C9BC}"/>
              </a:ext>
            </a:extLst>
          </p:cNvPr>
          <p:cNvSpPr>
            <a:spLocks noGrp="1"/>
          </p:cNvSpPr>
          <p:nvPr>
            <p:ph type="dt" sz="half" idx="10"/>
          </p:nvPr>
        </p:nvSpPr>
        <p:spPr/>
        <p:txBody>
          <a:bodyPr/>
          <a:lstStyle/>
          <a:p>
            <a:fld id="{E5F1A50C-F83A-4898-B891-973AD7F48271}" type="datetimeFigureOut">
              <a:rPr lang="en-IN" smtClean="0"/>
              <a:t>20-04-2022</a:t>
            </a:fld>
            <a:endParaRPr lang="en-IN" dirty="0"/>
          </a:p>
        </p:txBody>
      </p:sp>
      <p:sp>
        <p:nvSpPr>
          <p:cNvPr id="5" name="Footer Placeholder 4">
            <a:extLst>
              <a:ext uri="{FF2B5EF4-FFF2-40B4-BE49-F238E27FC236}">
                <a16:creationId xmlns:a16="http://schemas.microsoft.com/office/drawing/2014/main" id="{9EDBC0A5-CDCE-43BC-9B30-2E3425E6B36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D2BDF89-E24C-4ACD-BD4D-2B4AA8DD7B92}"/>
              </a:ext>
            </a:extLst>
          </p:cNvPr>
          <p:cNvSpPr>
            <a:spLocks noGrp="1"/>
          </p:cNvSpPr>
          <p:nvPr>
            <p:ph type="sldNum" sz="quarter" idx="12"/>
          </p:nvPr>
        </p:nvSpPr>
        <p:spPr/>
        <p:txBody>
          <a:bodyPr/>
          <a:lstStyle/>
          <a:p>
            <a:fld id="{E18F09CE-3014-4CC9-8237-A56F65A4BFA8}" type="slidenum">
              <a:rPr lang="en-IN" smtClean="0"/>
              <a:t>‹#›</a:t>
            </a:fld>
            <a:endParaRPr lang="en-IN" dirty="0"/>
          </a:p>
        </p:txBody>
      </p:sp>
    </p:spTree>
    <p:extLst>
      <p:ext uri="{BB962C8B-B14F-4D97-AF65-F5344CB8AC3E}">
        <p14:creationId xmlns:p14="http://schemas.microsoft.com/office/powerpoint/2010/main" val="2644501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8FE8-BBC8-4AD6-8BF5-CA947E1A3D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37499D-E2D3-4A09-ADE3-1CD7AC0709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60C46-D750-4C24-BDCC-D6A2ED33AD7A}"/>
              </a:ext>
            </a:extLst>
          </p:cNvPr>
          <p:cNvSpPr>
            <a:spLocks noGrp="1"/>
          </p:cNvSpPr>
          <p:nvPr>
            <p:ph type="dt" sz="half" idx="10"/>
          </p:nvPr>
        </p:nvSpPr>
        <p:spPr/>
        <p:txBody>
          <a:bodyPr/>
          <a:lstStyle/>
          <a:p>
            <a:fld id="{E5F1A50C-F83A-4898-B891-973AD7F48271}" type="datetimeFigureOut">
              <a:rPr lang="en-IN" smtClean="0"/>
              <a:t>20-04-2022</a:t>
            </a:fld>
            <a:endParaRPr lang="en-IN" dirty="0"/>
          </a:p>
        </p:txBody>
      </p:sp>
      <p:sp>
        <p:nvSpPr>
          <p:cNvPr id="5" name="Footer Placeholder 4">
            <a:extLst>
              <a:ext uri="{FF2B5EF4-FFF2-40B4-BE49-F238E27FC236}">
                <a16:creationId xmlns:a16="http://schemas.microsoft.com/office/drawing/2014/main" id="{2FB8901F-5B77-4795-839B-C1B6A2AD64C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03D095B-0166-4A6B-AD7C-8B2D12A6F502}"/>
              </a:ext>
            </a:extLst>
          </p:cNvPr>
          <p:cNvSpPr>
            <a:spLocks noGrp="1"/>
          </p:cNvSpPr>
          <p:nvPr>
            <p:ph type="sldNum" sz="quarter" idx="12"/>
          </p:nvPr>
        </p:nvSpPr>
        <p:spPr/>
        <p:txBody>
          <a:bodyPr/>
          <a:lstStyle/>
          <a:p>
            <a:fld id="{E18F09CE-3014-4CC9-8237-A56F65A4BFA8}" type="slidenum">
              <a:rPr lang="en-IN" smtClean="0"/>
              <a:t>‹#›</a:t>
            </a:fld>
            <a:endParaRPr lang="en-IN" dirty="0"/>
          </a:p>
        </p:txBody>
      </p:sp>
    </p:spTree>
    <p:extLst>
      <p:ext uri="{BB962C8B-B14F-4D97-AF65-F5344CB8AC3E}">
        <p14:creationId xmlns:p14="http://schemas.microsoft.com/office/powerpoint/2010/main" val="2713812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7A79-073D-461C-8DBA-736F5A636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F073AF-DEDC-490C-B377-691C49BBC6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37DDCF-E8CD-4615-8B15-BCC5F643FC6E}"/>
              </a:ext>
            </a:extLst>
          </p:cNvPr>
          <p:cNvSpPr>
            <a:spLocks noGrp="1"/>
          </p:cNvSpPr>
          <p:nvPr>
            <p:ph type="dt" sz="half" idx="10"/>
          </p:nvPr>
        </p:nvSpPr>
        <p:spPr/>
        <p:txBody>
          <a:bodyPr/>
          <a:lstStyle/>
          <a:p>
            <a:fld id="{E5F1A50C-F83A-4898-B891-973AD7F48271}" type="datetimeFigureOut">
              <a:rPr lang="en-IN" smtClean="0"/>
              <a:t>20-04-2022</a:t>
            </a:fld>
            <a:endParaRPr lang="en-IN" dirty="0"/>
          </a:p>
        </p:txBody>
      </p:sp>
      <p:sp>
        <p:nvSpPr>
          <p:cNvPr id="5" name="Footer Placeholder 4">
            <a:extLst>
              <a:ext uri="{FF2B5EF4-FFF2-40B4-BE49-F238E27FC236}">
                <a16:creationId xmlns:a16="http://schemas.microsoft.com/office/drawing/2014/main" id="{23CFA6E3-BE23-4BE4-94A7-5C76674F5AB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8B9CC27-B49C-4ACF-9C50-82EF0EDA5B3B}"/>
              </a:ext>
            </a:extLst>
          </p:cNvPr>
          <p:cNvSpPr>
            <a:spLocks noGrp="1"/>
          </p:cNvSpPr>
          <p:nvPr>
            <p:ph type="sldNum" sz="quarter" idx="12"/>
          </p:nvPr>
        </p:nvSpPr>
        <p:spPr/>
        <p:txBody>
          <a:bodyPr/>
          <a:lstStyle/>
          <a:p>
            <a:fld id="{E18F09CE-3014-4CC9-8237-A56F65A4BFA8}" type="slidenum">
              <a:rPr lang="en-IN" smtClean="0"/>
              <a:t>‹#›</a:t>
            </a:fld>
            <a:endParaRPr lang="en-IN" dirty="0"/>
          </a:p>
        </p:txBody>
      </p:sp>
    </p:spTree>
    <p:extLst>
      <p:ext uri="{BB962C8B-B14F-4D97-AF65-F5344CB8AC3E}">
        <p14:creationId xmlns:p14="http://schemas.microsoft.com/office/powerpoint/2010/main" val="1181807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7611-0FDC-4D38-8DE7-97DBD85053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2AC0D6-1242-42AD-9ECD-5514DE0350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E7D3D7-6DCD-4572-ACAD-67D4547C12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21AB42-2BBE-46F4-A11E-8CA0DC2E5D7C}"/>
              </a:ext>
            </a:extLst>
          </p:cNvPr>
          <p:cNvSpPr>
            <a:spLocks noGrp="1"/>
          </p:cNvSpPr>
          <p:nvPr>
            <p:ph type="dt" sz="half" idx="10"/>
          </p:nvPr>
        </p:nvSpPr>
        <p:spPr/>
        <p:txBody>
          <a:bodyPr/>
          <a:lstStyle/>
          <a:p>
            <a:fld id="{E5F1A50C-F83A-4898-B891-973AD7F48271}" type="datetimeFigureOut">
              <a:rPr lang="en-IN" smtClean="0"/>
              <a:t>20-04-2022</a:t>
            </a:fld>
            <a:endParaRPr lang="en-IN" dirty="0"/>
          </a:p>
        </p:txBody>
      </p:sp>
      <p:sp>
        <p:nvSpPr>
          <p:cNvPr id="6" name="Footer Placeholder 5">
            <a:extLst>
              <a:ext uri="{FF2B5EF4-FFF2-40B4-BE49-F238E27FC236}">
                <a16:creationId xmlns:a16="http://schemas.microsoft.com/office/drawing/2014/main" id="{9AA55844-B210-4E1C-A3A8-2340919B007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7335FE2-A35F-4CF8-917F-9C082CE868DD}"/>
              </a:ext>
            </a:extLst>
          </p:cNvPr>
          <p:cNvSpPr>
            <a:spLocks noGrp="1"/>
          </p:cNvSpPr>
          <p:nvPr>
            <p:ph type="sldNum" sz="quarter" idx="12"/>
          </p:nvPr>
        </p:nvSpPr>
        <p:spPr/>
        <p:txBody>
          <a:bodyPr/>
          <a:lstStyle/>
          <a:p>
            <a:fld id="{E18F09CE-3014-4CC9-8237-A56F65A4BFA8}" type="slidenum">
              <a:rPr lang="en-IN" smtClean="0"/>
              <a:t>‹#›</a:t>
            </a:fld>
            <a:endParaRPr lang="en-IN" dirty="0"/>
          </a:p>
        </p:txBody>
      </p:sp>
    </p:spTree>
    <p:extLst>
      <p:ext uri="{BB962C8B-B14F-4D97-AF65-F5344CB8AC3E}">
        <p14:creationId xmlns:p14="http://schemas.microsoft.com/office/powerpoint/2010/main" val="4246902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0C27-CC49-4E07-B050-C7F072FDB5B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FB9EC6-395F-45C3-B9B6-9790F0647F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745B33-EA06-4DD3-8EDB-CC262285FA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0F60535-9A14-4B20-8B1E-876AF96CCE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828EC4-3430-4801-AA7E-5A335D686B3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DACF14-DE87-41DE-B47B-5E1FDD85CA0E}"/>
              </a:ext>
            </a:extLst>
          </p:cNvPr>
          <p:cNvSpPr>
            <a:spLocks noGrp="1"/>
          </p:cNvSpPr>
          <p:nvPr>
            <p:ph type="dt" sz="half" idx="10"/>
          </p:nvPr>
        </p:nvSpPr>
        <p:spPr/>
        <p:txBody>
          <a:bodyPr/>
          <a:lstStyle/>
          <a:p>
            <a:fld id="{E5F1A50C-F83A-4898-B891-973AD7F48271}" type="datetimeFigureOut">
              <a:rPr lang="en-IN" smtClean="0"/>
              <a:t>20-04-2022</a:t>
            </a:fld>
            <a:endParaRPr lang="en-IN" dirty="0"/>
          </a:p>
        </p:txBody>
      </p:sp>
      <p:sp>
        <p:nvSpPr>
          <p:cNvPr id="8" name="Footer Placeholder 7">
            <a:extLst>
              <a:ext uri="{FF2B5EF4-FFF2-40B4-BE49-F238E27FC236}">
                <a16:creationId xmlns:a16="http://schemas.microsoft.com/office/drawing/2014/main" id="{23F1FD12-63CD-4C4F-92E5-B6FEA960C0AE}"/>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D2BE1D46-81E9-4B5E-A259-DD9F35E06E24}"/>
              </a:ext>
            </a:extLst>
          </p:cNvPr>
          <p:cNvSpPr>
            <a:spLocks noGrp="1"/>
          </p:cNvSpPr>
          <p:nvPr>
            <p:ph type="sldNum" sz="quarter" idx="12"/>
          </p:nvPr>
        </p:nvSpPr>
        <p:spPr/>
        <p:txBody>
          <a:bodyPr/>
          <a:lstStyle/>
          <a:p>
            <a:fld id="{E18F09CE-3014-4CC9-8237-A56F65A4BFA8}" type="slidenum">
              <a:rPr lang="en-IN" smtClean="0"/>
              <a:t>‹#›</a:t>
            </a:fld>
            <a:endParaRPr lang="en-IN" dirty="0"/>
          </a:p>
        </p:txBody>
      </p:sp>
    </p:spTree>
    <p:extLst>
      <p:ext uri="{BB962C8B-B14F-4D97-AF65-F5344CB8AC3E}">
        <p14:creationId xmlns:p14="http://schemas.microsoft.com/office/powerpoint/2010/main" val="254031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8C60E-4571-4429-82CB-71DBCA22933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F85E69-B823-4EF7-9CE6-FB7D77930647}"/>
              </a:ext>
            </a:extLst>
          </p:cNvPr>
          <p:cNvSpPr>
            <a:spLocks noGrp="1"/>
          </p:cNvSpPr>
          <p:nvPr>
            <p:ph type="dt" sz="half" idx="10"/>
          </p:nvPr>
        </p:nvSpPr>
        <p:spPr/>
        <p:txBody>
          <a:bodyPr/>
          <a:lstStyle/>
          <a:p>
            <a:fld id="{E5F1A50C-F83A-4898-B891-973AD7F48271}" type="datetimeFigureOut">
              <a:rPr lang="en-IN" smtClean="0"/>
              <a:t>20-04-2022</a:t>
            </a:fld>
            <a:endParaRPr lang="en-IN" dirty="0"/>
          </a:p>
        </p:txBody>
      </p:sp>
      <p:sp>
        <p:nvSpPr>
          <p:cNvPr id="4" name="Footer Placeholder 3">
            <a:extLst>
              <a:ext uri="{FF2B5EF4-FFF2-40B4-BE49-F238E27FC236}">
                <a16:creationId xmlns:a16="http://schemas.microsoft.com/office/drawing/2014/main" id="{70D8FABF-F2BE-4B87-A5DE-B6B5C2AE025B}"/>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EEB3E13-13C8-4547-9C3A-E220FD675F8F}"/>
              </a:ext>
            </a:extLst>
          </p:cNvPr>
          <p:cNvSpPr>
            <a:spLocks noGrp="1"/>
          </p:cNvSpPr>
          <p:nvPr>
            <p:ph type="sldNum" sz="quarter" idx="12"/>
          </p:nvPr>
        </p:nvSpPr>
        <p:spPr/>
        <p:txBody>
          <a:bodyPr/>
          <a:lstStyle/>
          <a:p>
            <a:fld id="{E18F09CE-3014-4CC9-8237-A56F65A4BFA8}" type="slidenum">
              <a:rPr lang="en-IN" smtClean="0"/>
              <a:t>‹#›</a:t>
            </a:fld>
            <a:endParaRPr lang="en-IN" dirty="0"/>
          </a:p>
        </p:txBody>
      </p:sp>
    </p:spTree>
    <p:extLst>
      <p:ext uri="{BB962C8B-B14F-4D97-AF65-F5344CB8AC3E}">
        <p14:creationId xmlns:p14="http://schemas.microsoft.com/office/powerpoint/2010/main" val="192705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A8D916-367C-49F8-935D-838A0573BE12}"/>
              </a:ext>
            </a:extLst>
          </p:cNvPr>
          <p:cNvSpPr>
            <a:spLocks noGrp="1"/>
          </p:cNvSpPr>
          <p:nvPr>
            <p:ph type="dt" sz="half" idx="10"/>
          </p:nvPr>
        </p:nvSpPr>
        <p:spPr/>
        <p:txBody>
          <a:bodyPr/>
          <a:lstStyle/>
          <a:p>
            <a:fld id="{E5F1A50C-F83A-4898-B891-973AD7F48271}" type="datetimeFigureOut">
              <a:rPr lang="en-IN" smtClean="0"/>
              <a:t>20-04-2022</a:t>
            </a:fld>
            <a:endParaRPr lang="en-IN" dirty="0"/>
          </a:p>
        </p:txBody>
      </p:sp>
      <p:sp>
        <p:nvSpPr>
          <p:cNvPr id="3" name="Footer Placeholder 2">
            <a:extLst>
              <a:ext uri="{FF2B5EF4-FFF2-40B4-BE49-F238E27FC236}">
                <a16:creationId xmlns:a16="http://schemas.microsoft.com/office/drawing/2014/main" id="{A9D95F2C-8614-4932-B7EC-95DA16771E1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B324E432-1626-43A5-949F-7CAA713A5231}"/>
              </a:ext>
            </a:extLst>
          </p:cNvPr>
          <p:cNvSpPr>
            <a:spLocks noGrp="1"/>
          </p:cNvSpPr>
          <p:nvPr>
            <p:ph type="sldNum" sz="quarter" idx="12"/>
          </p:nvPr>
        </p:nvSpPr>
        <p:spPr/>
        <p:txBody>
          <a:bodyPr/>
          <a:lstStyle/>
          <a:p>
            <a:fld id="{E18F09CE-3014-4CC9-8237-A56F65A4BFA8}" type="slidenum">
              <a:rPr lang="en-IN" smtClean="0"/>
              <a:t>‹#›</a:t>
            </a:fld>
            <a:endParaRPr lang="en-IN" dirty="0"/>
          </a:p>
        </p:txBody>
      </p:sp>
    </p:spTree>
    <p:extLst>
      <p:ext uri="{BB962C8B-B14F-4D97-AF65-F5344CB8AC3E}">
        <p14:creationId xmlns:p14="http://schemas.microsoft.com/office/powerpoint/2010/main" val="4160708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8D65-69D8-4FBF-A75F-1A1F09DCE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A18EA31-BE50-4131-84E3-9935DE6589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92362ED-F367-4F2B-A619-8FB998799D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5379A3-A1D7-4084-B84B-2228A9526AB6}"/>
              </a:ext>
            </a:extLst>
          </p:cNvPr>
          <p:cNvSpPr>
            <a:spLocks noGrp="1"/>
          </p:cNvSpPr>
          <p:nvPr>
            <p:ph type="dt" sz="half" idx="10"/>
          </p:nvPr>
        </p:nvSpPr>
        <p:spPr/>
        <p:txBody>
          <a:bodyPr/>
          <a:lstStyle/>
          <a:p>
            <a:fld id="{E5F1A50C-F83A-4898-B891-973AD7F48271}" type="datetimeFigureOut">
              <a:rPr lang="en-IN" smtClean="0"/>
              <a:t>20-04-2022</a:t>
            </a:fld>
            <a:endParaRPr lang="en-IN" dirty="0"/>
          </a:p>
        </p:txBody>
      </p:sp>
      <p:sp>
        <p:nvSpPr>
          <p:cNvPr id="6" name="Footer Placeholder 5">
            <a:extLst>
              <a:ext uri="{FF2B5EF4-FFF2-40B4-BE49-F238E27FC236}">
                <a16:creationId xmlns:a16="http://schemas.microsoft.com/office/drawing/2014/main" id="{45FFC7C6-4007-4483-9730-7BC8BEF8B1D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E708653-33A6-4D65-B19D-4E2F439282DF}"/>
              </a:ext>
            </a:extLst>
          </p:cNvPr>
          <p:cNvSpPr>
            <a:spLocks noGrp="1"/>
          </p:cNvSpPr>
          <p:nvPr>
            <p:ph type="sldNum" sz="quarter" idx="12"/>
          </p:nvPr>
        </p:nvSpPr>
        <p:spPr/>
        <p:txBody>
          <a:bodyPr/>
          <a:lstStyle/>
          <a:p>
            <a:fld id="{E18F09CE-3014-4CC9-8237-A56F65A4BFA8}" type="slidenum">
              <a:rPr lang="en-IN" smtClean="0"/>
              <a:t>‹#›</a:t>
            </a:fld>
            <a:endParaRPr lang="en-IN" dirty="0"/>
          </a:p>
        </p:txBody>
      </p:sp>
    </p:spTree>
    <p:extLst>
      <p:ext uri="{BB962C8B-B14F-4D97-AF65-F5344CB8AC3E}">
        <p14:creationId xmlns:p14="http://schemas.microsoft.com/office/powerpoint/2010/main" val="3012067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4EA62-7448-4A30-9EAE-B02A2B51D5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92D05D4-B1A3-4002-B2D7-FDEB223F2A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443D9308-C5D2-4537-BDB6-A79F4A489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3C9CF0-1AD2-4882-A3DA-EE166C14C459}"/>
              </a:ext>
            </a:extLst>
          </p:cNvPr>
          <p:cNvSpPr>
            <a:spLocks noGrp="1"/>
          </p:cNvSpPr>
          <p:nvPr>
            <p:ph type="dt" sz="half" idx="10"/>
          </p:nvPr>
        </p:nvSpPr>
        <p:spPr/>
        <p:txBody>
          <a:bodyPr/>
          <a:lstStyle/>
          <a:p>
            <a:fld id="{E5F1A50C-F83A-4898-B891-973AD7F48271}" type="datetimeFigureOut">
              <a:rPr lang="en-IN" smtClean="0"/>
              <a:t>20-04-2022</a:t>
            </a:fld>
            <a:endParaRPr lang="en-IN" dirty="0"/>
          </a:p>
        </p:txBody>
      </p:sp>
      <p:sp>
        <p:nvSpPr>
          <p:cNvPr id="6" name="Footer Placeholder 5">
            <a:extLst>
              <a:ext uri="{FF2B5EF4-FFF2-40B4-BE49-F238E27FC236}">
                <a16:creationId xmlns:a16="http://schemas.microsoft.com/office/drawing/2014/main" id="{184125E5-5FED-4AEB-8E29-0C94532FF21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F2B57D3-57E7-4D6E-B11D-64D913E7343B}"/>
              </a:ext>
            </a:extLst>
          </p:cNvPr>
          <p:cNvSpPr>
            <a:spLocks noGrp="1"/>
          </p:cNvSpPr>
          <p:nvPr>
            <p:ph type="sldNum" sz="quarter" idx="12"/>
          </p:nvPr>
        </p:nvSpPr>
        <p:spPr/>
        <p:txBody>
          <a:bodyPr/>
          <a:lstStyle/>
          <a:p>
            <a:fld id="{E18F09CE-3014-4CC9-8237-A56F65A4BFA8}" type="slidenum">
              <a:rPr lang="en-IN" smtClean="0"/>
              <a:t>‹#›</a:t>
            </a:fld>
            <a:endParaRPr lang="en-IN" dirty="0"/>
          </a:p>
        </p:txBody>
      </p:sp>
    </p:spTree>
    <p:extLst>
      <p:ext uri="{BB962C8B-B14F-4D97-AF65-F5344CB8AC3E}">
        <p14:creationId xmlns:p14="http://schemas.microsoft.com/office/powerpoint/2010/main" val="3898175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5FEAA1-EE1B-4ABC-A957-AEB8A9FC8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02DDD1-488C-40C7-BB3C-42B1F34F7D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242CEC-2583-4BA2-AD85-B55D58FDBB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1A50C-F83A-4898-B891-973AD7F48271}" type="datetimeFigureOut">
              <a:rPr lang="en-IN" smtClean="0"/>
              <a:t>20-04-2022</a:t>
            </a:fld>
            <a:endParaRPr lang="en-IN" dirty="0"/>
          </a:p>
        </p:txBody>
      </p:sp>
      <p:sp>
        <p:nvSpPr>
          <p:cNvPr id="5" name="Footer Placeholder 4">
            <a:extLst>
              <a:ext uri="{FF2B5EF4-FFF2-40B4-BE49-F238E27FC236}">
                <a16:creationId xmlns:a16="http://schemas.microsoft.com/office/drawing/2014/main" id="{52D780D0-5B06-43A2-A1E0-C2A325A541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CBD8702E-8027-4B70-9494-ADF89847E5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8F09CE-3014-4CC9-8237-A56F65A4BFA8}" type="slidenum">
              <a:rPr lang="en-IN" smtClean="0"/>
              <a:t>‹#›</a:t>
            </a:fld>
            <a:endParaRPr lang="en-IN" dirty="0"/>
          </a:p>
        </p:txBody>
      </p:sp>
    </p:spTree>
    <p:extLst>
      <p:ext uri="{BB962C8B-B14F-4D97-AF65-F5344CB8AC3E}">
        <p14:creationId xmlns:p14="http://schemas.microsoft.com/office/powerpoint/2010/main" val="59882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nu.org/philosophy/free-sw.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www.gnu.org/licenses/gpl-3.0.en.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04FE-F23E-4D62-92FE-9AA04D2256B2}"/>
              </a:ext>
            </a:extLst>
          </p:cNvPr>
          <p:cNvSpPr>
            <a:spLocks noGrp="1"/>
          </p:cNvSpPr>
          <p:nvPr>
            <p:ph type="ctrTitle"/>
          </p:nvPr>
        </p:nvSpPr>
        <p:spPr>
          <a:xfrm>
            <a:off x="2934821" y="4508126"/>
            <a:ext cx="2581275" cy="996204"/>
          </a:xfrm>
        </p:spPr>
        <p:txBody>
          <a:bodyPr>
            <a:noAutofit/>
          </a:bodyPr>
          <a:lstStyle/>
          <a:p>
            <a:r>
              <a:rPr lang="en-IN" sz="3600" dirty="0">
                <a:solidFill>
                  <a:schemeClr val="bg1">
                    <a:lumMod val="65000"/>
                  </a:schemeClr>
                </a:solidFill>
              </a:rPr>
              <a:t>Copyrights vs copyleft Open source vs Free Software</a:t>
            </a:r>
            <a:br>
              <a:rPr lang="en-IN" sz="3600" dirty="0">
                <a:solidFill>
                  <a:schemeClr val="bg1">
                    <a:lumMod val="65000"/>
                  </a:schemeClr>
                </a:solidFill>
              </a:rPr>
            </a:br>
            <a:r>
              <a:rPr lang="en-US" sz="3600" dirty="0">
                <a:solidFill>
                  <a:schemeClr val="bg1">
                    <a:lumMod val="65000"/>
                  </a:schemeClr>
                </a:solidFill>
                <a:latin typeface="+mj-lt"/>
              </a:rPr>
              <a:t>Foss License</a:t>
            </a:r>
            <a:br>
              <a:rPr lang="en-IN" sz="3600" dirty="0">
                <a:solidFill>
                  <a:schemeClr val="bg1">
                    <a:lumMod val="65000"/>
                  </a:schemeClr>
                </a:solidFill>
                <a:latin typeface="+mj-lt"/>
              </a:rPr>
            </a:br>
            <a:endParaRPr lang="en-IN" sz="3600" dirty="0">
              <a:solidFill>
                <a:schemeClr val="bg1">
                  <a:lumMod val="65000"/>
                </a:schemeClr>
              </a:solidFill>
            </a:endParaRPr>
          </a:p>
        </p:txBody>
      </p:sp>
      <p:sp>
        <p:nvSpPr>
          <p:cNvPr id="6" name="TextBox 5">
            <a:extLst>
              <a:ext uri="{FF2B5EF4-FFF2-40B4-BE49-F238E27FC236}">
                <a16:creationId xmlns:a16="http://schemas.microsoft.com/office/drawing/2014/main" id="{B1BDF0D6-5ECB-4D81-B3B6-7CD6F70C8C3B}"/>
              </a:ext>
            </a:extLst>
          </p:cNvPr>
          <p:cNvSpPr txBox="1"/>
          <p:nvPr/>
        </p:nvSpPr>
        <p:spPr>
          <a:xfrm>
            <a:off x="4225458" y="5504330"/>
            <a:ext cx="1819835" cy="276999"/>
          </a:xfrm>
          <a:prstGeom prst="rect">
            <a:avLst/>
          </a:prstGeom>
          <a:noFill/>
        </p:spPr>
        <p:txBody>
          <a:bodyPr wrap="square">
            <a:spAutoFit/>
          </a:bodyPr>
          <a:lstStyle/>
          <a:p>
            <a:r>
              <a:rPr lang="en-US" sz="1200" dirty="0">
                <a:solidFill>
                  <a:schemeClr val="bg1">
                    <a:lumMod val="65000"/>
                  </a:schemeClr>
                </a:solidFill>
                <a:latin typeface="+mj-lt"/>
              </a:rPr>
              <a:t>By Vipul &amp; Ankit</a:t>
            </a:r>
            <a:endParaRPr lang="en-IN" sz="1200" dirty="0">
              <a:solidFill>
                <a:schemeClr val="bg1">
                  <a:lumMod val="65000"/>
                </a:schemeClr>
              </a:solidFill>
              <a:latin typeface="+mj-lt"/>
            </a:endParaRPr>
          </a:p>
        </p:txBody>
      </p:sp>
    </p:spTree>
    <p:extLst>
      <p:ext uri="{BB962C8B-B14F-4D97-AF65-F5344CB8AC3E}">
        <p14:creationId xmlns:p14="http://schemas.microsoft.com/office/powerpoint/2010/main" val="42617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C74A7D-FA29-4853-A70D-99E30A738FCE}"/>
              </a:ext>
            </a:extLst>
          </p:cNvPr>
          <p:cNvSpPr>
            <a:spLocks noGrp="1"/>
          </p:cNvSpPr>
          <p:nvPr>
            <p:ph type="title"/>
          </p:nvPr>
        </p:nvSpPr>
        <p:spPr>
          <a:xfrm>
            <a:off x="4086225" y="110191"/>
            <a:ext cx="7801254" cy="1325563"/>
          </a:xfrm>
        </p:spPr>
        <p:txBody>
          <a:bodyPr>
            <a:normAutofit/>
          </a:bodyPr>
          <a:lstStyle/>
          <a:p>
            <a:r>
              <a:rPr lang="en-US" sz="4000" dirty="0"/>
              <a:t>Four Essential Freedoms of Free Software</a:t>
            </a:r>
          </a:p>
        </p:txBody>
      </p:sp>
      <p:sp>
        <p:nvSpPr>
          <p:cNvPr id="11" name="Text Placeholder 10">
            <a:extLst>
              <a:ext uri="{FF2B5EF4-FFF2-40B4-BE49-F238E27FC236}">
                <a16:creationId xmlns:a16="http://schemas.microsoft.com/office/drawing/2014/main" id="{DBE26582-A2A1-41FC-A37B-B433707B98F5}"/>
              </a:ext>
            </a:extLst>
          </p:cNvPr>
          <p:cNvSpPr>
            <a:spLocks noGrp="1"/>
          </p:cNvSpPr>
          <p:nvPr>
            <p:ph idx="1"/>
          </p:nvPr>
        </p:nvSpPr>
        <p:spPr>
          <a:xfrm>
            <a:off x="4086225" y="1825625"/>
            <a:ext cx="7267574" cy="4351338"/>
          </a:xfrm>
        </p:spPr>
        <p:txBody>
          <a:bodyPr>
            <a:normAutofit fontScale="77500" lnSpcReduction="20000"/>
          </a:bodyPr>
          <a:lstStyle/>
          <a:p>
            <a:r>
              <a:rPr lang="en-US" dirty="0"/>
              <a:t>The freedom to run the program as you wish, for any purpose </a:t>
            </a:r>
            <a:r>
              <a:rPr lang="en-IN" dirty="0"/>
              <a:t>(freedom 0).</a:t>
            </a:r>
            <a:endParaRPr lang="en-US" dirty="0"/>
          </a:p>
          <a:p>
            <a:r>
              <a:rPr lang="en-US" dirty="0"/>
              <a:t>The freedom to study how the program works, and change it so it does your computing as you wish </a:t>
            </a:r>
            <a:r>
              <a:rPr lang="en-IN" dirty="0"/>
              <a:t>(freedom 1).</a:t>
            </a:r>
            <a:endParaRPr lang="en-US" dirty="0"/>
          </a:p>
          <a:p>
            <a:r>
              <a:rPr lang="en-US" dirty="0"/>
              <a:t>The freedom to redistribute copies so you can help your neighbor</a:t>
            </a:r>
            <a:r>
              <a:rPr lang="en-IN" dirty="0"/>
              <a:t> (freedom 2).</a:t>
            </a:r>
            <a:endParaRPr lang="en-US" dirty="0"/>
          </a:p>
          <a:p>
            <a:r>
              <a:rPr lang="en-US" dirty="0"/>
              <a:t>The freedom to distribute copies of your modified versions to others </a:t>
            </a:r>
            <a:r>
              <a:rPr lang="en-IN" dirty="0"/>
              <a:t>(freedom 3).</a:t>
            </a:r>
            <a:r>
              <a:rPr lang="en-US" dirty="0"/>
              <a:t> By doing this you can give the whole community a chance to benefit from your changes. </a:t>
            </a:r>
          </a:p>
          <a:p>
            <a:endParaRPr lang="en-US" dirty="0"/>
          </a:p>
          <a:p>
            <a:pPr marL="0" indent="0">
              <a:buNone/>
            </a:pPr>
            <a:r>
              <a:rPr lang="en-US" dirty="0">
                <a:solidFill>
                  <a:srgbClr val="FF0000"/>
                </a:solidFill>
              </a:rPr>
              <a:t>Freedoms 1 and 3 require source code to be available because studying and modifying software without its source code is highly impractical.</a:t>
            </a:r>
          </a:p>
          <a:p>
            <a:endParaRPr lang="en-IN" dirty="0"/>
          </a:p>
        </p:txBody>
      </p:sp>
      <p:pic>
        <p:nvPicPr>
          <p:cNvPr id="5" name="Picture 4">
            <a:extLst>
              <a:ext uri="{FF2B5EF4-FFF2-40B4-BE49-F238E27FC236}">
                <a16:creationId xmlns:a16="http://schemas.microsoft.com/office/drawing/2014/main" id="{D25DAA82-6045-4D60-B09B-3BE2B65BA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544"/>
            <a:ext cx="3425952" cy="6815455"/>
          </a:xfrm>
          <a:prstGeom prst="rect">
            <a:avLst/>
          </a:prstGeom>
        </p:spPr>
      </p:pic>
    </p:spTree>
    <p:extLst>
      <p:ext uri="{BB962C8B-B14F-4D97-AF65-F5344CB8AC3E}">
        <p14:creationId xmlns:p14="http://schemas.microsoft.com/office/powerpoint/2010/main" val="417248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animEffect transition="in" filter="fade">
                                      <p:cBhvr>
                                        <p:cTn id="35" dur="1000"/>
                                        <p:tgtEl>
                                          <p:spTgt spid="11">
                                            <p:txEl>
                                              <p:pRg st="5" end="5"/>
                                            </p:txEl>
                                          </p:spTgt>
                                        </p:tgtEl>
                                      </p:cBhvr>
                                    </p:animEffect>
                                    <p:anim calcmode="lin" valueType="num">
                                      <p:cBhvr>
                                        <p:cTn id="36"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744A-5660-4637-8852-B6AFACA1F44E}"/>
              </a:ext>
            </a:extLst>
          </p:cNvPr>
          <p:cNvSpPr>
            <a:spLocks noGrp="1"/>
          </p:cNvSpPr>
          <p:nvPr>
            <p:ph type="ctrTitle"/>
          </p:nvPr>
        </p:nvSpPr>
        <p:spPr>
          <a:xfrm>
            <a:off x="5109883" y="502024"/>
            <a:ext cx="3182470" cy="1259822"/>
          </a:xfrm>
        </p:spPr>
        <p:txBody>
          <a:bodyPr/>
          <a:lstStyle/>
          <a:p>
            <a:r>
              <a:rPr lang="en-US" dirty="0"/>
              <a:t>FOSS</a:t>
            </a:r>
            <a:endParaRPr lang="en-IN" dirty="0"/>
          </a:p>
        </p:txBody>
      </p:sp>
      <p:sp>
        <p:nvSpPr>
          <p:cNvPr id="3" name="Subtitle 2">
            <a:extLst>
              <a:ext uri="{FF2B5EF4-FFF2-40B4-BE49-F238E27FC236}">
                <a16:creationId xmlns:a16="http://schemas.microsoft.com/office/drawing/2014/main" id="{4918670B-DA35-46A4-B424-24939E31CB98}"/>
              </a:ext>
            </a:extLst>
          </p:cNvPr>
          <p:cNvSpPr>
            <a:spLocks noGrp="1"/>
          </p:cNvSpPr>
          <p:nvPr>
            <p:ph type="subTitle" idx="1"/>
          </p:nvPr>
        </p:nvSpPr>
        <p:spPr>
          <a:xfrm>
            <a:off x="4733925" y="2400767"/>
            <a:ext cx="5817533" cy="1655762"/>
          </a:xfrm>
        </p:spPr>
        <p:txBody>
          <a:bodyPr>
            <a:normAutofit fontScale="85000" lnSpcReduction="10000"/>
          </a:bodyPr>
          <a:lstStyle/>
          <a:p>
            <a:r>
              <a:rPr lang="en-IN" b="1" i="0" dirty="0">
                <a:solidFill>
                  <a:srgbClr val="BDC1C6"/>
                </a:solidFill>
                <a:effectLst/>
                <a:latin typeface="arial" panose="020B0604020202020204" pitchFamily="34" charset="0"/>
              </a:rPr>
              <a:t>Free and open-source software</a:t>
            </a:r>
            <a:r>
              <a:rPr lang="en-IN" b="0" i="0" dirty="0">
                <a:solidFill>
                  <a:srgbClr val="BDC1C6"/>
                </a:solidFill>
                <a:effectLst/>
                <a:latin typeface="arial" panose="020B0604020202020204" pitchFamily="34" charset="0"/>
              </a:rPr>
              <a:t> (FOSS) allows users and programmers to edit, modify or reuse the software's source code. This gives developers the opportunity to improve program functionality by modifying it. The term “free” indicates that the software does not have constraints on copyrights.</a:t>
            </a:r>
            <a:endParaRPr lang="en-IN" dirty="0"/>
          </a:p>
        </p:txBody>
      </p:sp>
      <p:pic>
        <p:nvPicPr>
          <p:cNvPr id="5" name="Picture 4">
            <a:extLst>
              <a:ext uri="{FF2B5EF4-FFF2-40B4-BE49-F238E27FC236}">
                <a16:creationId xmlns:a16="http://schemas.microsoft.com/office/drawing/2014/main" id="{59E6EE9C-5A89-48CA-A104-C7B8FE9E2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1"/>
            <a:ext cx="3486150" cy="6859541"/>
          </a:xfrm>
          <a:prstGeom prst="rect">
            <a:avLst/>
          </a:prstGeom>
        </p:spPr>
      </p:pic>
    </p:spTree>
    <p:extLst>
      <p:ext uri="{BB962C8B-B14F-4D97-AF65-F5344CB8AC3E}">
        <p14:creationId xmlns:p14="http://schemas.microsoft.com/office/powerpoint/2010/main" val="315618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459F-1793-4C03-B305-2D125453AB29}"/>
              </a:ext>
            </a:extLst>
          </p:cNvPr>
          <p:cNvSpPr>
            <a:spLocks noGrp="1"/>
          </p:cNvSpPr>
          <p:nvPr>
            <p:ph type="title"/>
          </p:nvPr>
        </p:nvSpPr>
        <p:spPr>
          <a:xfrm>
            <a:off x="6221506" y="322729"/>
            <a:ext cx="1264023" cy="1269347"/>
          </a:xfrm>
        </p:spPr>
        <p:txBody>
          <a:bodyPr/>
          <a:lstStyle/>
          <a:p>
            <a:r>
              <a:rPr lang="en-US" dirty="0"/>
              <a:t>GNU</a:t>
            </a:r>
            <a:endParaRPr lang="en-IN" dirty="0"/>
          </a:p>
        </p:txBody>
      </p:sp>
      <p:sp>
        <p:nvSpPr>
          <p:cNvPr id="3" name="Content Placeholder 2">
            <a:extLst>
              <a:ext uri="{FF2B5EF4-FFF2-40B4-BE49-F238E27FC236}">
                <a16:creationId xmlns:a16="http://schemas.microsoft.com/office/drawing/2014/main" id="{52EFB371-817C-411F-824B-9CA5E7856789}"/>
              </a:ext>
            </a:extLst>
          </p:cNvPr>
          <p:cNvSpPr>
            <a:spLocks noGrp="1"/>
          </p:cNvSpPr>
          <p:nvPr>
            <p:ph idx="1"/>
          </p:nvPr>
        </p:nvSpPr>
        <p:spPr>
          <a:xfrm>
            <a:off x="4505325" y="1825625"/>
            <a:ext cx="6848474" cy="4351338"/>
          </a:xfrm>
        </p:spPr>
        <p:txBody>
          <a:bodyPr>
            <a:normAutofit lnSpcReduction="10000"/>
          </a:bodyPr>
          <a:lstStyle/>
          <a:p>
            <a:r>
              <a:rPr lang="en-IN" b="0" i="0" dirty="0">
                <a:solidFill>
                  <a:srgbClr val="222222"/>
                </a:solidFill>
                <a:effectLst/>
                <a:latin typeface="Times New Roman" panose="02020603050405020304" pitchFamily="18" charset="0"/>
              </a:rPr>
              <a:t>GNU is an operating system that is </a:t>
            </a:r>
            <a:r>
              <a:rPr lang="en-IN" b="0" i="0" dirty="0">
                <a:solidFill>
                  <a:srgbClr val="004499"/>
                </a:solidFill>
                <a:effectLst/>
                <a:latin typeface="Arial" panose="020B0604020202020204" pitchFamily="34" charset="0"/>
                <a:hlinkClick r:id="rId2"/>
              </a:rPr>
              <a:t>free software</a:t>
            </a:r>
            <a:r>
              <a:rPr lang="en-IN" b="0" i="0" dirty="0">
                <a:solidFill>
                  <a:srgbClr val="222222"/>
                </a:solidFill>
                <a:effectLst/>
                <a:latin typeface="Times New Roman" panose="02020603050405020304" pitchFamily="18" charset="0"/>
              </a:rPr>
              <a:t>—that is, it respects users' freedom. The GNU operating system consists of GNU packages (programs specifically released by the GNU Project) as well as free software released by third parties. The development of GNU made it possible to use a computer without software that would trample your freedom</a:t>
            </a:r>
            <a:endParaRPr lang="en-IN" dirty="0">
              <a:solidFill>
                <a:srgbClr val="222222"/>
              </a:solidFill>
              <a:latin typeface="Times New Roman" panose="02020603050405020304" pitchFamily="18" charset="0"/>
            </a:endParaRPr>
          </a:p>
          <a:p>
            <a:r>
              <a:rPr lang="en-IN" dirty="0">
                <a:solidFill>
                  <a:srgbClr val="222222"/>
                </a:solidFill>
                <a:latin typeface="Times New Roman" panose="02020603050405020304" pitchFamily="18" charset="0"/>
              </a:rPr>
              <a:t>Four requirements of being the free software if given by the GNU team</a:t>
            </a:r>
            <a:endParaRPr lang="en-IN" dirty="0"/>
          </a:p>
        </p:txBody>
      </p:sp>
      <p:pic>
        <p:nvPicPr>
          <p:cNvPr id="5" name="Picture 4">
            <a:extLst>
              <a:ext uri="{FF2B5EF4-FFF2-40B4-BE49-F238E27FC236}">
                <a16:creationId xmlns:a16="http://schemas.microsoft.com/office/drawing/2014/main" id="{EDFDB6BE-393D-45F1-B1E4-754CC64E7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571500"/>
            <a:ext cx="5715000" cy="5715000"/>
          </a:xfrm>
          <a:prstGeom prst="rect">
            <a:avLst/>
          </a:prstGeom>
        </p:spPr>
      </p:pic>
    </p:spTree>
    <p:extLst>
      <p:ext uri="{BB962C8B-B14F-4D97-AF65-F5344CB8AC3E}">
        <p14:creationId xmlns:p14="http://schemas.microsoft.com/office/powerpoint/2010/main" val="386897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6810-048C-4BFD-8090-AC6B899D2255}"/>
              </a:ext>
            </a:extLst>
          </p:cNvPr>
          <p:cNvSpPr>
            <a:spLocks noGrp="1"/>
          </p:cNvSpPr>
          <p:nvPr>
            <p:ph type="title"/>
          </p:nvPr>
        </p:nvSpPr>
        <p:spPr>
          <a:xfrm>
            <a:off x="5876365" y="347195"/>
            <a:ext cx="3437965" cy="1325563"/>
          </a:xfrm>
        </p:spPr>
        <p:txBody>
          <a:bodyPr/>
          <a:lstStyle/>
          <a:p>
            <a:r>
              <a:rPr lang="en-US" dirty="0"/>
              <a:t>FOSS Licenses</a:t>
            </a:r>
            <a:endParaRPr lang="en-IN" dirty="0"/>
          </a:p>
        </p:txBody>
      </p:sp>
      <p:sp>
        <p:nvSpPr>
          <p:cNvPr id="3" name="Content Placeholder 2">
            <a:extLst>
              <a:ext uri="{FF2B5EF4-FFF2-40B4-BE49-F238E27FC236}">
                <a16:creationId xmlns:a16="http://schemas.microsoft.com/office/drawing/2014/main" id="{24317BFD-EC8B-43F3-BBE3-30E0B71C14D6}"/>
              </a:ext>
            </a:extLst>
          </p:cNvPr>
          <p:cNvSpPr>
            <a:spLocks noGrp="1"/>
          </p:cNvSpPr>
          <p:nvPr>
            <p:ph idx="1"/>
          </p:nvPr>
        </p:nvSpPr>
        <p:spPr>
          <a:xfrm>
            <a:off x="4527176" y="1825625"/>
            <a:ext cx="6826624" cy="4351338"/>
          </a:xfrm>
        </p:spPr>
        <p:txBody>
          <a:bodyPr/>
          <a:lstStyle/>
          <a:p>
            <a:r>
              <a:rPr lang="en-US" dirty="0"/>
              <a:t>There are a lot of licenses available over the internet.</a:t>
            </a:r>
          </a:p>
          <a:p>
            <a:pPr lvl="1"/>
            <a:r>
              <a:rPr lang="en-IN" dirty="0"/>
              <a:t>Apace </a:t>
            </a:r>
          </a:p>
          <a:p>
            <a:pPr lvl="1"/>
            <a:r>
              <a:rPr lang="en-IN" dirty="0"/>
              <a:t>BSD  </a:t>
            </a:r>
          </a:p>
          <a:p>
            <a:pPr lvl="1"/>
            <a:r>
              <a:rPr lang="en-IN" dirty="0"/>
              <a:t>GPL </a:t>
            </a:r>
          </a:p>
          <a:p>
            <a:pPr lvl="1"/>
            <a:r>
              <a:rPr lang="en-IN" dirty="0"/>
              <a:t>LGPL</a:t>
            </a:r>
            <a:endParaRPr lang="en-US" dirty="0"/>
          </a:p>
        </p:txBody>
      </p:sp>
      <p:pic>
        <p:nvPicPr>
          <p:cNvPr id="5" name="Picture 4">
            <a:extLst>
              <a:ext uri="{FF2B5EF4-FFF2-40B4-BE49-F238E27FC236}">
                <a16:creationId xmlns:a16="http://schemas.microsoft.com/office/drawing/2014/main" id="{9A404303-5ADD-4737-BE57-3FD4A4836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028950" cy="6858000"/>
          </a:xfrm>
          <a:prstGeom prst="rect">
            <a:avLst/>
          </a:prstGeom>
        </p:spPr>
      </p:pic>
    </p:spTree>
    <p:extLst>
      <p:ext uri="{BB962C8B-B14F-4D97-AF65-F5344CB8AC3E}">
        <p14:creationId xmlns:p14="http://schemas.microsoft.com/office/powerpoint/2010/main" val="3112229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E18A-E39D-4BE3-A4E5-5C3B72075112}"/>
              </a:ext>
            </a:extLst>
          </p:cNvPr>
          <p:cNvSpPr>
            <a:spLocks noGrp="1"/>
          </p:cNvSpPr>
          <p:nvPr>
            <p:ph type="title"/>
          </p:nvPr>
        </p:nvSpPr>
        <p:spPr>
          <a:xfrm>
            <a:off x="4684059" y="79375"/>
            <a:ext cx="4459941" cy="1325563"/>
          </a:xfrm>
        </p:spPr>
        <p:txBody>
          <a:bodyPr/>
          <a:lstStyle/>
          <a:p>
            <a:r>
              <a:rPr lang="en-US" dirty="0"/>
              <a:t>Apache	 License</a:t>
            </a:r>
            <a:endParaRPr lang="en-IN" dirty="0"/>
          </a:p>
        </p:txBody>
      </p:sp>
      <p:sp>
        <p:nvSpPr>
          <p:cNvPr id="3" name="Content Placeholder 2">
            <a:extLst>
              <a:ext uri="{FF2B5EF4-FFF2-40B4-BE49-F238E27FC236}">
                <a16:creationId xmlns:a16="http://schemas.microsoft.com/office/drawing/2014/main" id="{00A50A3E-EA85-4E87-BAF2-A34C272A56FC}"/>
              </a:ext>
            </a:extLst>
          </p:cNvPr>
          <p:cNvSpPr>
            <a:spLocks noGrp="1"/>
          </p:cNvSpPr>
          <p:nvPr>
            <p:ph idx="1"/>
          </p:nvPr>
        </p:nvSpPr>
        <p:spPr/>
        <p:txBody>
          <a:bodyPr/>
          <a:lstStyle/>
          <a:p>
            <a:pPr marL="0" indent="0">
              <a:buNone/>
            </a:pPr>
            <a:r>
              <a:rPr lang="en-US" dirty="0"/>
              <a:t>  </a:t>
            </a:r>
            <a:endParaRPr lang="en-IN" dirty="0"/>
          </a:p>
        </p:txBody>
      </p:sp>
      <p:sp>
        <p:nvSpPr>
          <p:cNvPr id="6" name="Rectangle 18">
            <a:extLst>
              <a:ext uri="{FF2B5EF4-FFF2-40B4-BE49-F238E27FC236}">
                <a16:creationId xmlns:a16="http://schemas.microsoft.com/office/drawing/2014/main" id="{25E2278A-709B-4A9B-ABDB-9CABC09461D1}"/>
              </a:ext>
            </a:extLst>
          </p:cNvPr>
          <p:cNvSpPr>
            <a:spLocks noChangeArrowheads="1"/>
          </p:cNvSpPr>
          <p:nvPr/>
        </p:nvSpPr>
        <p:spPr bwMode="auto">
          <a:xfrm>
            <a:off x="5004225" y="1279257"/>
            <a:ext cx="5943600" cy="35086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r>
              <a:rPr lang="en-IN" sz="1600" b="0" dirty="0">
                <a:effectLst/>
                <a:latin typeface="Arial" panose="020B0604020202020204" pitchFamily="34" charset="0"/>
                <a:cs typeface="Arial" panose="020B0604020202020204" pitchFamily="34" charset="0"/>
              </a:rPr>
              <a:t>It provides the ability to use the software for commercial purposes.</a:t>
            </a:r>
          </a:p>
          <a:p>
            <a:r>
              <a:rPr lang="en-IN" sz="1600" b="0" dirty="0">
                <a:effectLst/>
                <a:latin typeface="Arial" panose="020B0604020202020204" pitchFamily="34" charset="0"/>
                <a:cs typeface="Arial" panose="020B0604020202020204" pitchFamily="34" charset="0"/>
              </a:rPr>
              <a:t>It provides the ability to modify the software and create derivatives.</a:t>
            </a:r>
          </a:p>
          <a:p>
            <a:r>
              <a:rPr lang="en-IN" sz="1600" b="0" dirty="0">
                <a:effectLst/>
                <a:latin typeface="Arial" panose="020B0604020202020204" pitchFamily="34" charset="0"/>
                <a:cs typeface="Arial" panose="020B0604020202020204" pitchFamily="34" charset="0"/>
              </a:rPr>
              <a:t>It provides the ability to distribute original or modified (derivative) works.</a:t>
            </a:r>
          </a:p>
          <a:p>
            <a:r>
              <a:rPr lang="en-IN" sz="1600" b="0" dirty="0">
                <a:effectLst/>
                <a:latin typeface="Arial" panose="020B0604020202020204" pitchFamily="34" charset="0"/>
                <a:cs typeface="Arial" panose="020B0604020202020204" pitchFamily="34" charset="0"/>
              </a:rPr>
              <a:t>It provides the ability for you to grant/extend a license to the software.</a:t>
            </a:r>
          </a:p>
          <a:p>
            <a:r>
              <a:rPr lang="en-IN" sz="1600" b="0" dirty="0">
                <a:effectLst/>
                <a:latin typeface="Arial" panose="020B0604020202020204" pitchFamily="34" charset="0"/>
                <a:cs typeface="Arial" panose="020B0604020202020204" pitchFamily="34" charset="0"/>
              </a:rPr>
              <a:t>It provides the ability to use/modify software freely without distributing it.</a:t>
            </a:r>
            <a:br>
              <a:rPr lang="en-IN" sz="1600" b="0" dirty="0">
                <a:effectLst/>
                <a:latin typeface="Arial" panose="020B0604020202020204" pitchFamily="34" charset="0"/>
                <a:cs typeface="Arial" panose="020B0604020202020204" pitchFamily="34" charset="0"/>
              </a:rPr>
            </a:br>
            <a:r>
              <a:rPr lang="en-IN" sz="1600" b="0" dirty="0">
                <a:effectLst/>
                <a:latin typeface="Arial" panose="020B0604020202020204" pitchFamily="34" charset="0"/>
                <a:cs typeface="Arial" panose="020B0604020202020204" pitchFamily="34" charset="0"/>
              </a:rPr>
              <a:t>It provides the ability to place warranty on the software licensed.</a:t>
            </a:r>
          </a:p>
          <a:p>
            <a:br>
              <a:rPr lang="en-IN" sz="1600" b="0" dirty="0">
                <a:effectLst/>
                <a:latin typeface="Arial" panose="020B0604020202020204" pitchFamily="34" charset="0"/>
                <a:cs typeface="Arial" panose="020B0604020202020204" pitchFamily="34" charset="0"/>
              </a:rPr>
            </a:br>
            <a:endParaRPr lang="en-IN" sz="1600" b="0" dirty="0">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cs typeface="Arial" panose="020B0604020202020204" pitchFamily="34" charset="0"/>
            </a:endParaRPr>
          </a:p>
        </p:txBody>
      </p:sp>
      <p:pic>
        <p:nvPicPr>
          <p:cNvPr id="1043" name="Picture 19">
            <a:extLst>
              <a:ext uri="{FF2B5EF4-FFF2-40B4-BE49-F238E27FC236}">
                <a16:creationId xmlns:a16="http://schemas.microsoft.com/office/drawing/2014/main" id="{766A29EB-D995-4932-A8B1-E1FDFB8EE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138" y="-968375"/>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3BD8BC41-44A7-4A04-AFFB-1930C2CDB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63575"/>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3AE39814-0CD6-413C-BE81-62E2152C3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63" y="-358775"/>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15A49D0-C594-485E-829C-3C878B45E487}"/>
              </a:ext>
            </a:extLst>
          </p:cNvPr>
          <p:cNvSpPr txBox="1"/>
          <p:nvPr/>
        </p:nvSpPr>
        <p:spPr>
          <a:xfrm>
            <a:off x="6096000" y="5111076"/>
            <a:ext cx="6096000" cy="1477328"/>
          </a:xfrm>
          <a:prstGeom prst="rect">
            <a:avLst/>
          </a:prstGeom>
          <a:noFill/>
        </p:spPr>
        <p:txBody>
          <a:bodyPr wrap="square">
            <a:spAutoFit/>
          </a:bodyPr>
          <a:lstStyle/>
          <a:p>
            <a:r>
              <a:rPr lang="en-US" dirty="0"/>
              <a:t>Important to include these things:</a:t>
            </a:r>
          </a:p>
          <a:p>
            <a:r>
              <a:rPr lang="en-US" dirty="0"/>
              <a:t>Include copyright</a:t>
            </a:r>
          </a:p>
          <a:p>
            <a:r>
              <a:rPr lang="en-US" dirty="0"/>
              <a:t>Include license</a:t>
            </a:r>
          </a:p>
          <a:p>
            <a:r>
              <a:rPr lang="en-US" dirty="0"/>
              <a:t>State changes</a:t>
            </a:r>
          </a:p>
          <a:p>
            <a:r>
              <a:rPr lang="en-US" dirty="0"/>
              <a:t>Include notice</a:t>
            </a:r>
            <a:endParaRPr lang="en-IN" dirty="0"/>
          </a:p>
        </p:txBody>
      </p:sp>
      <p:sp>
        <p:nvSpPr>
          <p:cNvPr id="31" name="TextBox 30">
            <a:extLst>
              <a:ext uri="{FF2B5EF4-FFF2-40B4-BE49-F238E27FC236}">
                <a16:creationId xmlns:a16="http://schemas.microsoft.com/office/drawing/2014/main" id="{BF8EF0A9-CCC2-42EF-926D-B1B0E5CEB4DB}"/>
              </a:ext>
            </a:extLst>
          </p:cNvPr>
          <p:cNvSpPr txBox="1"/>
          <p:nvPr/>
        </p:nvSpPr>
        <p:spPr>
          <a:xfrm>
            <a:off x="8297515" y="4464745"/>
            <a:ext cx="2182227" cy="646331"/>
          </a:xfrm>
          <a:prstGeom prst="rect">
            <a:avLst/>
          </a:prstGeom>
          <a:noFill/>
        </p:spPr>
        <p:txBody>
          <a:bodyPr wrap="square">
            <a:spAutoFit/>
          </a:bodyPr>
          <a:lstStyle/>
          <a:p>
            <a:r>
              <a:rPr lang="en-US" dirty="0"/>
              <a:t>Hold liable </a:t>
            </a:r>
          </a:p>
          <a:p>
            <a:r>
              <a:rPr lang="en-US" dirty="0"/>
              <a:t>Use trademark</a:t>
            </a:r>
          </a:p>
        </p:txBody>
      </p:sp>
      <p:pic>
        <p:nvPicPr>
          <p:cNvPr id="5" name="Picture 4">
            <a:extLst>
              <a:ext uri="{FF2B5EF4-FFF2-40B4-BE49-F238E27FC236}">
                <a16:creationId xmlns:a16="http://schemas.microsoft.com/office/drawing/2014/main" id="{CDE8F4E7-9B4E-4897-8995-38CDEDAE2A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787" y="1596056"/>
            <a:ext cx="3665887" cy="3665887"/>
          </a:xfrm>
          <a:prstGeom prst="rect">
            <a:avLst/>
          </a:prstGeom>
        </p:spPr>
      </p:pic>
    </p:spTree>
    <p:extLst>
      <p:ext uri="{BB962C8B-B14F-4D97-AF65-F5344CB8AC3E}">
        <p14:creationId xmlns:p14="http://schemas.microsoft.com/office/powerpoint/2010/main" val="361641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8590-6683-4C56-BFFE-B5DFD3F55289}"/>
              </a:ext>
            </a:extLst>
          </p:cNvPr>
          <p:cNvSpPr>
            <a:spLocks noGrp="1"/>
          </p:cNvSpPr>
          <p:nvPr>
            <p:ph type="title"/>
          </p:nvPr>
        </p:nvSpPr>
        <p:spPr>
          <a:xfrm>
            <a:off x="5311588" y="176867"/>
            <a:ext cx="3088341" cy="1325563"/>
          </a:xfrm>
        </p:spPr>
        <p:txBody>
          <a:bodyPr/>
          <a:lstStyle/>
          <a:p>
            <a:r>
              <a:rPr lang="en-US" dirty="0"/>
              <a:t>BSD	 License</a:t>
            </a:r>
            <a:endParaRPr lang="en-IN" dirty="0"/>
          </a:p>
        </p:txBody>
      </p:sp>
      <p:sp>
        <p:nvSpPr>
          <p:cNvPr id="3" name="Content Placeholder 2">
            <a:extLst>
              <a:ext uri="{FF2B5EF4-FFF2-40B4-BE49-F238E27FC236}">
                <a16:creationId xmlns:a16="http://schemas.microsoft.com/office/drawing/2014/main" id="{DD365D0A-B9FE-434B-A36A-C490D86F6319}"/>
              </a:ext>
            </a:extLst>
          </p:cNvPr>
          <p:cNvSpPr>
            <a:spLocks noGrp="1"/>
          </p:cNvSpPr>
          <p:nvPr>
            <p:ph idx="1"/>
          </p:nvPr>
        </p:nvSpPr>
        <p:spPr>
          <a:xfrm>
            <a:off x="3550024" y="1825625"/>
            <a:ext cx="7803776" cy="4351338"/>
          </a:xfrm>
        </p:spPr>
        <p:txBody>
          <a:bodyPr>
            <a:normAutofit fontScale="85000" lnSpcReduction="10000"/>
          </a:bodyPr>
          <a:lstStyle/>
          <a:p>
            <a:r>
              <a:rPr lang="en-US" dirty="0"/>
              <a:t>Rules for the using BSD licensed project </a:t>
            </a:r>
          </a:p>
          <a:p>
            <a:pPr algn="l"/>
            <a:r>
              <a:rPr lang="en-IN" b="0" i="0" dirty="0">
                <a:solidFill>
                  <a:srgbClr val="444444"/>
                </a:solidFill>
                <a:effectLst/>
                <a:latin typeface="Open Sans" panose="020B0606030504020204" pitchFamily="34" charset="0"/>
              </a:rPr>
              <a:t>1. Redistributions of source code must retain the above copyright notice, this list of conditions and the following disclaimer.</a:t>
            </a:r>
          </a:p>
          <a:p>
            <a:pPr algn="l"/>
            <a:r>
              <a:rPr lang="en-IN" b="0" i="0" dirty="0">
                <a:solidFill>
                  <a:srgbClr val="444444"/>
                </a:solidFill>
                <a:effectLst/>
                <a:latin typeface="Open Sans" panose="020B0606030504020204" pitchFamily="34" charset="0"/>
              </a:rPr>
              <a:t>2. Redistributions in binary form must reproduce the above copyright notice, this list of conditions and the following disclaimer in the documentation and/or other materials provided with the distribution.</a:t>
            </a:r>
          </a:p>
          <a:p>
            <a:pPr algn="l"/>
            <a:r>
              <a:rPr lang="en-IN" b="0" i="0" dirty="0">
                <a:solidFill>
                  <a:srgbClr val="444444"/>
                </a:solidFill>
                <a:effectLst/>
                <a:latin typeface="Open Sans" panose="020B0606030504020204" pitchFamily="34" charset="0"/>
              </a:rPr>
              <a:t>3. Neither the name of the copyright holder nor the names of its contributors may be used to endorse or promote products derived from this software without specific prior written permission.</a:t>
            </a:r>
          </a:p>
          <a:p>
            <a:pPr lvl="1"/>
            <a:endParaRPr lang="en-IN" dirty="0"/>
          </a:p>
        </p:txBody>
      </p:sp>
      <p:pic>
        <p:nvPicPr>
          <p:cNvPr id="5" name="Picture 4">
            <a:extLst>
              <a:ext uri="{FF2B5EF4-FFF2-40B4-BE49-F238E27FC236}">
                <a16:creationId xmlns:a16="http://schemas.microsoft.com/office/drawing/2014/main" id="{A0C600E5-0B0B-415C-A9FA-3E7236305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1" y="1502431"/>
            <a:ext cx="3536294" cy="3536294"/>
          </a:xfrm>
          <a:prstGeom prst="rect">
            <a:avLst/>
          </a:prstGeom>
        </p:spPr>
      </p:pic>
    </p:spTree>
    <p:extLst>
      <p:ext uri="{BB962C8B-B14F-4D97-AF65-F5344CB8AC3E}">
        <p14:creationId xmlns:p14="http://schemas.microsoft.com/office/powerpoint/2010/main" val="3961589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47EC0-2933-48CC-9C00-103163F73C08}"/>
              </a:ext>
            </a:extLst>
          </p:cNvPr>
          <p:cNvSpPr>
            <a:spLocks noGrp="1"/>
          </p:cNvSpPr>
          <p:nvPr>
            <p:ph type="title"/>
          </p:nvPr>
        </p:nvSpPr>
        <p:spPr>
          <a:xfrm>
            <a:off x="5195047" y="248584"/>
            <a:ext cx="3061447" cy="1325563"/>
          </a:xfrm>
        </p:spPr>
        <p:txBody>
          <a:bodyPr/>
          <a:lstStyle/>
          <a:p>
            <a:r>
              <a:rPr lang="en-US" dirty="0"/>
              <a:t>GPL License</a:t>
            </a:r>
            <a:endParaRPr lang="en-IN" dirty="0"/>
          </a:p>
        </p:txBody>
      </p:sp>
      <p:sp>
        <p:nvSpPr>
          <p:cNvPr id="3" name="Content Placeholder 2">
            <a:extLst>
              <a:ext uri="{FF2B5EF4-FFF2-40B4-BE49-F238E27FC236}">
                <a16:creationId xmlns:a16="http://schemas.microsoft.com/office/drawing/2014/main" id="{7FA9E42A-84F3-4EF6-A7BB-C80C6803B4DE}"/>
              </a:ext>
            </a:extLst>
          </p:cNvPr>
          <p:cNvSpPr>
            <a:spLocks noGrp="1"/>
          </p:cNvSpPr>
          <p:nvPr>
            <p:ph idx="1"/>
          </p:nvPr>
        </p:nvSpPr>
        <p:spPr>
          <a:xfrm>
            <a:off x="3442446" y="1825625"/>
            <a:ext cx="7911353" cy="4351338"/>
          </a:xfrm>
        </p:spPr>
        <p:txBody>
          <a:bodyPr>
            <a:normAutofit fontScale="92500" lnSpcReduction="10000"/>
          </a:bodyPr>
          <a:lstStyle/>
          <a:p>
            <a:pPr algn="l" fontAlgn="base">
              <a:buFont typeface="+mj-lt"/>
              <a:buAutoNum type="arabicPeriod"/>
            </a:pPr>
            <a:r>
              <a:rPr lang="en-IN" b="0" i="0" dirty="0">
                <a:solidFill>
                  <a:srgbClr val="3C484E"/>
                </a:solidFill>
                <a:effectLst/>
                <a:latin typeface="Georgia" panose="02040502050405020303" pitchFamily="18" charset="0"/>
              </a:rPr>
              <a:t>Include a copy of the full license text</a:t>
            </a:r>
          </a:p>
          <a:p>
            <a:pPr algn="l" fontAlgn="base">
              <a:buFont typeface="+mj-lt"/>
              <a:buAutoNum type="arabicPeriod"/>
            </a:pPr>
            <a:r>
              <a:rPr lang="en-IN" b="0" i="0" dirty="0">
                <a:solidFill>
                  <a:srgbClr val="3C484E"/>
                </a:solidFill>
                <a:effectLst/>
                <a:latin typeface="Georgia" panose="02040502050405020303" pitchFamily="18" charset="0"/>
              </a:rPr>
              <a:t>State all significant changes made to the original software</a:t>
            </a:r>
          </a:p>
          <a:p>
            <a:pPr algn="l" fontAlgn="base">
              <a:buFont typeface="+mj-lt"/>
              <a:buAutoNum type="arabicPeriod"/>
            </a:pPr>
            <a:r>
              <a:rPr lang="en-IN" b="0" i="0" dirty="0">
                <a:solidFill>
                  <a:srgbClr val="3C484E"/>
                </a:solidFill>
                <a:effectLst/>
                <a:latin typeface="Georgia" panose="02040502050405020303" pitchFamily="18" charset="0"/>
              </a:rPr>
              <a:t>Make available the original source code when you distribute any binaries based on the licensed work</a:t>
            </a:r>
          </a:p>
          <a:p>
            <a:pPr algn="l" fontAlgn="base">
              <a:buFont typeface="+mj-lt"/>
              <a:buAutoNum type="arabicPeriod"/>
            </a:pPr>
            <a:r>
              <a:rPr lang="en-IN" b="0" i="0" dirty="0">
                <a:solidFill>
                  <a:srgbClr val="3C484E"/>
                </a:solidFill>
                <a:effectLst/>
                <a:latin typeface="Georgia" panose="02040502050405020303" pitchFamily="18" charset="0"/>
              </a:rPr>
              <a:t>Include a copy of the original copyright notice</a:t>
            </a:r>
          </a:p>
          <a:p>
            <a:r>
              <a:rPr lang="en-IN" b="0" i="0" dirty="0">
                <a:solidFill>
                  <a:srgbClr val="232629"/>
                </a:solidFill>
                <a:effectLst/>
                <a:latin typeface="-apple-system"/>
              </a:rPr>
              <a:t>GPL requires you to release the source code of your application if you choose to use and distribute the GPL licensed open source software with your application. In other words, your application must also be licensed under the GPL.</a:t>
            </a:r>
            <a:endParaRPr lang="en-IN" dirty="0"/>
          </a:p>
        </p:txBody>
      </p:sp>
      <p:pic>
        <p:nvPicPr>
          <p:cNvPr id="5" name="Picture 4">
            <a:extLst>
              <a:ext uri="{FF2B5EF4-FFF2-40B4-BE49-F238E27FC236}">
                <a16:creationId xmlns:a16="http://schemas.microsoft.com/office/drawing/2014/main" id="{DD0870C5-55C7-4D5F-A0E4-BE0A0E97B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7" y="2586037"/>
            <a:ext cx="3371850" cy="1685925"/>
          </a:xfrm>
          <a:prstGeom prst="rect">
            <a:avLst/>
          </a:prstGeom>
        </p:spPr>
      </p:pic>
    </p:spTree>
    <p:extLst>
      <p:ext uri="{BB962C8B-B14F-4D97-AF65-F5344CB8AC3E}">
        <p14:creationId xmlns:p14="http://schemas.microsoft.com/office/powerpoint/2010/main" val="3301951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114C-6BCB-466A-8670-C00A02552D05}"/>
              </a:ext>
            </a:extLst>
          </p:cNvPr>
          <p:cNvSpPr>
            <a:spLocks noGrp="1"/>
          </p:cNvSpPr>
          <p:nvPr>
            <p:ph type="title"/>
          </p:nvPr>
        </p:nvSpPr>
        <p:spPr>
          <a:xfrm>
            <a:off x="4854388" y="248584"/>
            <a:ext cx="3536576" cy="1325563"/>
          </a:xfrm>
        </p:spPr>
        <p:txBody>
          <a:bodyPr/>
          <a:lstStyle/>
          <a:p>
            <a:r>
              <a:rPr lang="en-US" dirty="0"/>
              <a:t>L-GPL License </a:t>
            </a:r>
            <a:endParaRPr lang="en-IN" dirty="0"/>
          </a:p>
        </p:txBody>
      </p:sp>
      <p:sp>
        <p:nvSpPr>
          <p:cNvPr id="3" name="Content Placeholder 2">
            <a:extLst>
              <a:ext uri="{FF2B5EF4-FFF2-40B4-BE49-F238E27FC236}">
                <a16:creationId xmlns:a16="http://schemas.microsoft.com/office/drawing/2014/main" id="{73B8D86E-AE76-46FA-8E35-FF869485086C}"/>
              </a:ext>
            </a:extLst>
          </p:cNvPr>
          <p:cNvSpPr>
            <a:spLocks noGrp="1"/>
          </p:cNvSpPr>
          <p:nvPr>
            <p:ph idx="1"/>
          </p:nvPr>
        </p:nvSpPr>
        <p:spPr>
          <a:xfrm>
            <a:off x="4096870" y="1825625"/>
            <a:ext cx="7256929" cy="4351338"/>
          </a:xfrm>
        </p:spPr>
        <p:txBody>
          <a:bodyPr/>
          <a:lstStyle/>
          <a:p>
            <a:r>
              <a:rPr lang="en-IN" b="0" i="0" dirty="0">
                <a:solidFill>
                  <a:srgbClr val="232629"/>
                </a:solidFill>
                <a:effectLst/>
                <a:latin typeface="-apple-system"/>
              </a:rPr>
              <a:t>LGPL allows you to use and distribute the open source software with your application without releasing the source code for your application.</a:t>
            </a:r>
          </a:p>
          <a:p>
            <a:r>
              <a:rPr lang="en-IN" b="0" i="0" dirty="0">
                <a:solidFill>
                  <a:srgbClr val="232629"/>
                </a:solidFill>
                <a:effectLst/>
                <a:latin typeface="-apple-system"/>
              </a:rPr>
              <a:t>Other developers can borrow and modify the code and re-distribute it as part of their own project, provided that </a:t>
            </a:r>
            <a:r>
              <a:rPr lang="en-IN" b="0" i="1" dirty="0">
                <a:solidFill>
                  <a:srgbClr val="232629"/>
                </a:solidFill>
                <a:effectLst/>
                <a:latin typeface="-apple-system"/>
              </a:rPr>
              <a:t>the portion used under the LGPL</a:t>
            </a:r>
            <a:r>
              <a:rPr lang="en-IN" b="0" i="0" dirty="0">
                <a:solidFill>
                  <a:srgbClr val="232629"/>
                </a:solidFill>
                <a:effectLst/>
                <a:latin typeface="-apple-system"/>
              </a:rPr>
              <a:t>, including any modifications, is re-licensed under the LGPL. Other portions of the project are permitted have other licenses.</a:t>
            </a:r>
            <a:endParaRPr lang="en-IN" dirty="0"/>
          </a:p>
        </p:txBody>
      </p:sp>
    </p:spTree>
    <p:extLst>
      <p:ext uri="{BB962C8B-B14F-4D97-AF65-F5344CB8AC3E}">
        <p14:creationId xmlns:p14="http://schemas.microsoft.com/office/powerpoint/2010/main" val="191405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511D4D-81A7-4C3A-A85E-D9A50A185AA8}"/>
              </a:ext>
            </a:extLst>
          </p:cNvPr>
          <p:cNvSpPr>
            <a:spLocks noGrp="1"/>
          </p:cNvSpPr>
          <p:nvPr>
            <p:ph type="title" idx="4294967295"/>
          </p:nvPr>
        </p:nvSpPr>
        <p:spPr>
          <a:xfrm>
            <a:off x="5072854" y="696429"/>
            <a:ext cx="3990463" cy="722313"/>
          </a:xfrm>
        </p:spPr>
        <p:txBody>
          <a:bodyPr>
            <a:normAutofit fontScale="90000"/>
          </a:bodyPr>
          <a:lstStyle/>
          <a:p>
            <a:pPr algn="ctr"/>
            <a:r>
              <a:rPr lang="en-IN" sz="7200" dirty="0"/>
              <a:t>Copy Right</a:t>
            </a:r>
          </a:p>
        </p:txBody>
      </p:sp>
      <p:sp>
        <p:nvSpPr>
          <p:cNvPr id="6" name="Rectangle 5" descr="Copyright is the right that enable you to prevent unauthorized copying or selling of your work&#10;">
            <a:extLst>
              <a:ext uri="{FF2B5EF4-FFF2-40B4-BE49-F238E27FC236}">
                <a16:creationId xmlns:a16="http://schemas.microsoft.com/office/drawing/2014/main" id="{BA5EDDBC-4E5D-4B5D-8B2D-09D504271495}"/>
              </a:ext>
            </a:extLst>
          </p:cNvPr>
          <p:cNvSpPr/>
          <p:nvPr/>
        </p:nvSpPr>
        <p:spPr>
          <a:xfrm>
            <a:off x="4102474" y="1563757"/>
            <a:ext cx="7575175" cy="490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Copyright is the right that enable you to prevent unauthorized copying or selling of your work.</a:t>
            </a:r>
          </a:p>
          <a:p>
            <a:pPr algn="ctr"/>
            <a:r>
              <a:rPr lang="en-US" sz="2800" dirty="0">
                <a:solidFill>
                  <a:schemeClr val="tx1"/>
                </a:solidFill>
              </a:rPr>
              <a:t>In others words</a:t>
            </a:r>
          </a:p>
          <a:p>
            <a:r>
              <a:rPr lang="en-US" sz="2800" dirty="0">
                <a:solidFill>
                  <a:schemeClr val="tx1"/>
                </a:solidFill>
              </a:rPr>
              <a:t>Copyright (or author's right) is </a:t>
            </a:r>
            <a:r>
              <a:rPr lang="en-US" sz="2800" b="1" dirty="0">
                <a:solidFill>
                  <a:schemeClr val="tx1"/>
                </a:solidFill>
              </a:rPr>
              <a:t>a legal term used to describe the rights that creators have over their literary and artistic works</a:t>
            </a:r>
            <a:r>
              <a:rPr lang="en-US" sz="2800" dirty="0">
                <a:solidFill>
                  <a:schemeClr val="tx1"/>
                </a:solidFill>
              </a:rPr>
              <a:t>.</a:t>
            </a:r>
          </a:p>
          <a:p>
            <a:r>
              <a:rPr lang="en-US" sz="2800" dirty="0">
                <a:solidFill>
                  <a:schemeClr val="tx1"/>
                </a:solidFill>
              </a:rPr>
              <a:t>Works covered by copyright range from books, music, paintings, sculpture, and films, to computer programs, databases, advertisements, maps, and technical drawings.</a:t>
            </a:r>
          </a:p>
        </p:txBody>
      </p:sp>
      <p:pic>
        <p:nvPicPr>
          <p:cNvPr id="4" name="Picture 3">
            <a:extLst>
              <a:ext uri="{FF2B5EF4-FFF2-40B4-BE49-F238E27FC236}">
                <a16:creationId xmlns:a16="http://schemas.microsoft.com/office/drawing/2014/main" id="{7F21DBD4-36A3-44C4-9C19-96CD5BF4F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8" y="0"/>
            <a:ext cx="3864102" cy="6858000"/>
          </a:xfrm>
          <a:prstGeom prst="rect">
            <a:avLst/>
          </a:prstGeom>
        </p:spPr>
      </p:pic>
    </p:spTree>
    <p:extLst>
      <p:ext uri="{BB962C8B-B14F-4D97-AF65-F5344CB8AC3E}">
        <p14:creationId xmlns:p14="http://schemas.microsoft.com/office/powerpoint/2010/main" val="1790830707"/>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511D4D-81A7-4C3A-A85E-D9A50A185AA8}"/>
              </a:ext>
            </a:extLst>
          </p:cNvPr>
          <p:cNvSpPr>
            <a:spLocks noGrp="1"/>
          </p:cNvSpPr>
          <p:nvPr>
            <p:ph type="title" idx="4294967295"/>
          </p:nvPr>
        </p:nvSpPr>
        <p:spPr>
          <a:xfrm>
            <a:off x="689113" y="391629"/>
            <a:ext cx="10515600" cy="722313"/>
          </a:xfrm>
        </p:spPr>
        <p:txBody>
          <a:bodyPr>
            <a:normAutofit fontScale="90000"/>
          </a:bodyPr>
          <a:lstStyle/>
          <a:p>
            <a:pPr algn="ctr"/>
            <a:r>
              <a:rPr lang="en-IN" sz="7200" dirty="0"/>
              <a:t>Copy left</a:t>
            </a:r>
          </a:p>
        </p:txBody>
      </p:sp>
      <p:sp>
        <p:nvSpPr>
          <p:cNvPr id="6" name="Rectangle 5" descr="Copyright is the right that enable you to prevent unauthorized copying or selling of your work&#10;">
            <a:extLst>
              <a:ext uri="{FF2B5EF4-FFF2-40B4-BE49-F238E27FC236}">
                <a16:creationId xmlns:a16="http://schemas.microsoft.com/office/drawing/2014/main" id="{BA5EDDBC-4E5D-4B5D-8B2D-09D504271495}"/>
              </a:ext>
            </a:extLst>
          </p:cNvPr>
          <p:cNvSpPr/>
          <p:nvPr/>
        </p:nvSpPr>
        <p:spPr>
          <a:xfrm>
            <a:off x="3523129" y="1325217"/>
            <a:ext cx="7833984" cy="594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800" dirty="0">
                <a:solidFill>
                  <a:schemeClr val="tx1"/>
                </a:solidFill>
              </a:rPr>
              <a:t>Copyleft is </a:t>
            </a:r>
            <a:r>
              <a:rPr lang="en-US" sz="2800" b="1" dirty="0">
                <a:solidFill>
                  <a:schemeClr val="tx1"/>
                </a:solidFill>
              </a:rPr>
              <a:t>a general method for making a program free</a:t>
            </a:r>
            <a:r>
              <a:rPr lang="en-US" sz="2800" dirty="0">
                <a:solidFill>
                  <a:schemeClr val="tx1"/>
                </a:solidFill>
              </a:rPr>
              <a:t>  and requiring all modified and extended versions of the program to be free as well. The simplest way to make a program free software is to put it in the public domain, uncopyrighted.</a:t>
            </a:r>
          </a:p>
          <a:p>
            <a:pPr fontAlgn="base"/>
            <a:endParaRPr lang="en-US" sz="2800" dirty="0">
              <a:solidFill>
                <a:schemeClr val="tx1"/>
              </a:solidFill>
            </a:endParaRPr>
          </a:p>
          <a:p>
            <a:pPr fontAlgn="base"/>
            <a:r>
              <a:rPr lang="en-US" sz="2800" dirty="0">
                <a:solidFill>
                  <a:schemeClr val="tx1"/>
                </a:solidFill>
              </a:rPr>
              <a:t>Example:</a:t>
            </a:r>
          </a:p>
          <a:p>
            <a:r>
              <a:rPr lang="en-US" sz="2800" dirty="0">
                <a:solidFill>
                  <a:schemeClr val="tx1"/>
                </a:solidFill>
              </a:rPr>
              <a:t>Copyleft originally made for the infamous Linux OS (logos of GNU and Linux above)</a:t>
            </a:r>
          </a:p>
          <a:p>
            <a:r>
              <a:rPr lang="en-US" sz="2800" dirty="0">
                <a:solidFill>
                  <a:schemeClr val="tx1"/>
                </a:solidFill>
              </a:rPr>
              <a:t>It is now widely used to Copyleft software such as Mozilla Firefox, Java, and OpenOffice</a:t>
            </a:r>
          </a:p>
          <a:p>
            <a:pPr fontAlgn="base"/>
            <a:endParaRPr lang="en-IN" sz="3200" dirty="0">
              <a:solidFill>
                <a:schemeClr val="tx1"/>
              </a:solidFill>
            </a:endParaRPr>
          </a:p>
        </p:txBody>
      </p:sp>
    </p:spTree>
    <p:extLst>
      <p:ext uri="{BB962C8B-B14F-4D97-AF65-F5344CB8AC3E}">
        <p14:creationId xmlns:p14="http://schemas.microsoft.com/office/powerpoint/2010/main" val="299163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C74A7D-FA29-4853-A70D-99E30A738FCE}"/>
              </a:ext>
            </a:extLst>
          </p:cNvPr>
          <p:cNvSpPr>
            <a:spLocks noGrp="1"/>
          </p:cNvSpPr>
          <p:nvPr>
            <p:ph type="title"/>
          </p:nvPr>
        </p:nvSpPr>
        <p:spPr>
          <a:xfrm>
            <a:off x="5680161" y="752138"/>
            <a:ext cx="5185327" cy="679083"/>
          </a:xfrm>
        </p:spPr>
        <p:txBody>
          <a:bodyPr>
            <a:normAutofit fontScale="90000"/>
          </a:bodyPr>
          <a:lstStyle/>
          <a:p>
            <a:pPr algn="ctr"/>
            <a:r>
              <a:rPr lang="en-US" b="1" dirty="0"/>
              <a:t>Difference between Copyright and Copyleft </a:t>
            </a:r>
            <a:endParaRPr lang="en-IN" b="1" dirty="0"/>
          </a:p>
        </p:txBody>
      </p:sp>
      <p:sp>
        <p:nvSpPr>
          <p:cNvPr id="9" name="Text Placeholder 8">
            <a:extLst>
              <a:ext uri="{FF2B5EF4-FFF2-40B4-BE49-F238E27FC236}">
                <a16:creationId xmlns:a16="http://schemas.microsoft.com/office/drawing/2014/main" id="{5B7F61CA-5A0D-4310-AF56-84B454CCB608}"/>
              </a:ext>
            </a:extLst>
          </p:cNvPr>
          <p:cNvSpPr>
            <a:spLocks noGrp="1"/>
          </p:cNvSpPr>
          <p:nvPr>
            <p:ph type="body" idx="1"/>
          </p:nvPr>
        </p:nvSpPr>
        <p:spPr>
          <a:xfrm>
            <a:off x="4408488" y="2045735"/>
            <a:ext cx="2543347" cy="422088"/>
          </a:xfrm>
        </p:spPr>
        <p:txBody>
          <a:bodyPr>
            <a:normAutofit fontScale="85000" lnSpcReduction="20000"/>
          </a:bodyPr>
          <a:lstStyle/>
          <a:p>
            <a:pPr algn="ctr"/>
            <a:r>
              <a:rPr lang="en-IN" sz="3200" dirty="0"/>
              <a:t>Copyright</a:t>
            </a:r>
          </a:p>
        </p:txBody>
      </p:sp>
      <p:sp>
        <p:nvSpPr>
          <p:cNvPr id="10" name="Content Placeholder 9">
            <a:extLst>
              <a:ext uri="{FF2B5EF4-FFF2-40B4-BE49-F238E27FC236}">
                <a16:creationId xmlns:a16="http://schemas.microsoft.com/office/drawing/2014/main" id="{61466CAE-D830-4B31-B530-015822FAFFED}"/>
              </a:ext>
            </a:extLst>
          </p:cNvPr>
          <p:cNvSpPr>
            <a:spLocks noGrp="1"/>
          </p:cNvSpPr>
          <p:nvPr>
            <p:ph sz="half" idx="2"/>
          </p:nvPr>
        </p:nvSpPr>
        <p:spPr>
          <a:xfrm>
            <a:off x="4824326" y="3017769"/>
            <a:ext cx="3033799" cy="1887606"/>
          </a:xfrm>
        </p:spPr>
        <p:txBody>
          <a:bodyPr>
            <a:noAutofit/>
          </a:bodyPr>
          <a:lstStyle/>
          <a:p>
            <a:r>
              <a:rPr lang="en-US" sz="1800" dirty="0"/>
              <a:t>Copyright is the right that enable you to prevent unauthorized copying or selling of your work.</a:t>
            </a:r>
          </a:p>
          <a:p>
            <a:r>
              <a:rPr lang="en-US" sz="1800" dirty="0"/>
              <a:t>The work is original and not the copy of other.</a:t>
            </a:r>
          </a:p>
          <a:p>
            <a:r>
              <a:rPr lang="en-US" sz="1800" dirty="0"/>
              <a:t>Copyrights protects you original ideas from others access.</a:t>
            </a:r>
            <a:endParaRPr lang="en-IN" sz="1800" dirty="0"/>
          </a:p>
        </p:txBody>
      </p:sp>
      <p:sp>
        <p:nvSpPr>
          <p:cNvPr id="11" name="Text Placeholder 10">
            <a:extLst>
              <a:ext uri="{FF2B5EF4-FFF2-40B4-BE49-F238E27FC236}">
                <a16:creationId xmlns:a16="http://schemas.microsoft.com/office/drawing/2014/main" id="{DBE26582-A2A1-41FC-A37B-B433707B98F5}"/>
              </a:ext>
            </a:extLst>
          </p:cNvPr>
          <p:cNvSpPr>
            <a:spLocks noGrp="1"/>
          </p:cNvSpPr>
          <p:nvPr>
            <p:ph type="body" sz="quarter" idx="3"/>
          </p:nvPr>
        </p:nvSpPr>
        <p:spPr>
          <a:xfrm>
            <a:off x="8674103" y="2045735"/>
            <a:ext cx="2555872" cy="422088"/>
          </a:xfrm>
        </p:spPr>
        <p:txBody>
          <a:bodyPr>
            <a:normAutofit fontScale="85000" lnSpcReduction="20000"/>
          </a:bodyPr>
          <a:lstStyle/>
          <a:p>
            <a:r>
              <a:rPr lang="en-IN" sz="3200" dirty="0"/>
              <a:t>Copyleft</a:t>
            </a:r>
          </a:p>
        </p:txBody>
      </p:sp>
      <p:sp>
        <p:nvSpPr>
          <p:cNvPr id="12" name="Content Placeholder 11">
            <a:extLst>
              <a:ext uri="{FF2B5EF4-FFF2-40B4-BE49-F238E27FC236}">
                <a16:creationId xmlns:a16="http://schemas.microsoft.com/office/drawing/2014/main" id="{532AC473-2F01-46BF-9ED1-4213F821EA5B}"/>
              </a:ext>
            </a:extLst>
          </p:cNvPr>
          <p:cNvSpPr>
            <a:spLocks noGrp="1"/>
          </p:cNvSpPr>
          <p:nvPr>
            <p:ph sz="quarter" idx="4"/>
          </p:nvPr>
        </p:nvSpPr>
        <p:spPr>
          <a:xfrm>
            <a:off x="8674103" y="3017769"/>
            <a:ext cx="3033798" cy="1887606"/>
          </a:xfrm>
        </p:spPr>
        <p:txBody>
          <a:bodyPr>
            <a:noAutofit/>
          </a:bodyPr>
          <a:lstStyle/>
          <a:p>
            <a:r>
              <a:rPr lang="en-US" sz="1800" dirty="0"/>
              <a:t>Whereas Copyleft is a method using which you can modify the software or documentation and distribute it back to the open-source community.</a:t>
            </a:r>
          </a:p>
          <a:p>
            <a:r>
              <a:rPr lang="en-US" sz="1800" dirty="0"/>
              <a:t>Copyleft comes with an idea of collaboration.</a:t>
            </a:r>
          </a:p>
          <a:p>
            <a:r>
              <a:rPr lang="en-US" sz="1800" dirty="0"/>
              <a:t>While Copyleft allows you to make changes to other ideas and give them back.</a:t>
            </a:r>
            <a:endParaRPr lang="en-IN" sz="1800" dirty="0"/>
          </a:p>
        </p:txBody>
      </p:sp>
      <p:pic>
        <p:nvPicPr>
          <p:cNvPr id="3" name="Picture 2">
            <a:extLst>
              <a:ext uri="{FF2B5EF4-FFF2-40B4-BE49-F238E27FC236}">
                <a16:creationId xmlns:a16="http://schemas.microsoft.com/office/drawing/2014/main" id="{499131E6-6C7A-4889-95C5-3C47FEE3E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 y="0"/>
            <a:ext cx="3906880" cy="6858000"/>
          </a:xfrm>
          <a:prstGeom prst="rect">
            <a:avLst/>
          </a:prstGeom>
        </p:spPr>
      </p:pic>
    </p:spTree>
    <p:extLst>
      <p:ext uri="{BB962C8B-B14F-4D97-AF65-F5344CB8AC3E}">
        <p14:creationId xmlns:p14="http://schemas.microsoft.com/office/powerpoint/2010/main" val="40895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1000"/>
                                        <p:tgtEl>
                                          <p:spTgt spid="10">
                                            <p:txEl>
                                              <p:pRg st="0" end="0"/>
                                            </p:txEl>
                                          </p:spTgt>
                                        </p:tgtEl>
                                      </p:cBhvr>
                                    </p:animEffect>
                                    <p:anim calcmode="lin" valueType="num">
                                      <p:cBhvr>
                                        <p:cTn id="2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1000"/>
                                        <p:tgtEl>
                                          <p:spTgt spid="12">
                                            <p:txEl>
                                              <p:pRg st="0" end="0"/>
                                            </p:txEl>
                                          </p:spTgt>
                                        </p:tgtEl>
                                      </p:cBhvr>
                                    </p:animEffect>
                                    <p:anim calcmode="lin" valueType="num">
                                      <p:cBhvr>
                                        <p:cTn id="2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animEffect transition="in" filter="fade">
                                      <p:cBhvr>
                                        <p:cTn id="33" dur="1000"/>
                                        <p:tgtEl>
                                          <p:spTgt spid="10">
                                            <p:txEl>
                                              <p:pRg st="1" end="1"/>
                                            </p:txEl>
                                          </p:spTgt>
                                        </p:tgtEl>
                                      </p:cBhvr>
                                    </p:animEffect>
                                    <p:anim calcmode="lin" valueType="num">
                                      <p:cBhvr>
                                        <p:cTn id="3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1000"/>
                                        <p:tgtEl>
                                          <p:spTgt spid="12">
                                            <p:txEl>
                                              <p:pRg st="1" end="1"/>
                                            </p:txEl>
                                          </p:spTgt>
                                        </p:tgtEl>
                                      </p:cBhvr>
                                    </p:animEffect>
                                    <p:anim calcmode="lin" valueType="num">
                                      <p:cBhvr>
                                        <p:cTn id="41"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42"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nodeType="clickEffect">
                                  <p:stCondLst>
                                    <p:cond delay="0"/>
                                  </p:stCondLst>
                                  <p:childTnLst>
                                    <p:set>
                                      <p:cBhvr>
                                        <p:cTn id="46" dur="1" fill="hold">
                                          <p:stCondLst>
                                            <p:cond delay="0"/>
                                          </p:stCondLst>
                                        </p:cTn>
                                        <p:tgtEl>
                                          <p:spTgt spid="10">
                                            <p:txEl>
                                              <p:pRg st="2" end="2"/>
                                            </p:txEl>
                                          </p:spTgt>
                                        </p:tgtEl>
                                        <p:attrNameLst>
                                          <p:attrName>style.visibility</p:attrName>
                                        </p:attrNameLst>
                                      </p:cBhvr>
                                      <p:to>
                                        <p:strVal val="visible"/>
                                      </p:to>
                                    </p:set>
                                    <p:animEffect transition="in" filter="fade">
                                      <p:cBhvr>
                                        <p:cTn id="47" dur="1000"/>
                                        <p:tgtEl>
                                          <p:spTgt spid="10">
                                            <p:txEl>
                                              <p:pRg st="2" end="2"/>
                                            </p:txEl>
                                          </p:spTgt>
                                        </p:tgtEl>
                                      </p:cBhvr>
                                    </p:animEffect>
                                    <p:anim calcmode="lin" valueType="num">
                                      <p:cBhvr>
                                        <p:cTn id="4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49"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7" presetClass="entr" presetSubtype="0" fill="hold" nodeType="clickEffect">
                                  <p:stCondLst>
                                    <p:cond delay="0"/>
                                  </p:stCondLst>
                                  <p:childTnLst>
                                    <p:set>
                                      <p:cBhvr>
                                        <p:cTn id="53" dur="1" fill="hold">
                                          <p:stCondLst>
                                            <p:cond delay="0"/>
                                          </p:stCondLst>
                                        </p:cTn>
                                        <p:tgtEl>
                                          <p:spTgt spid="12">
                                            <p:txEl>
                                              <p:pRg st="2" end="2"/>
                                            </p:txEl>
                                          </p:spTgt>
                                        </p:tgtEl>
                                        <p:attrNameLst>
                                          <p:attrName>style.visibility</p:attrName>
                                        </p:attrNameLst>
                                      </p:cBhvr>
                                      <p:to>
                                        <p:strVal val="visible"/>
                                      </p:to>
                                    </p:set>
                                    <p:animEffect transition="in" filter="fade">
                                      <p:cBhvr>
                                        <p:cTn id="54" dur="1000"/>
                                        <p:tgtEl>
                                          <p:spTgt spid="12">
                                            <p:txEl>
                                              <p:pRg st="2" end="2"/>
                                            </p:txEl>
                                          </p:spTgt>
                                        </p:tgtEl>
                                      </p:cBhvr>
                                    </p:animEffect>
                                    <p:anim calcmode="lin" valueType="num">
                                      <p:cBhvr>
                                        <p:cTn id="55"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56"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C74A7D-FA29-4853-A70D-99E30A738FCE}"/>
              </a:ext>
            </a:extLst>
          </p:cNvPr>
          <p:cNvSpPr>
            <a:spLocks noGrp="1"/>
          </p:cNvSpPr>
          <p:nvPr>
            <p:ph type="title"/>
          </p:nvPr>
        </p:nvSpPr>
        <p:spPr>
          <a:xfrm>
            <a:off x="838200" y="351873"/>
            <a:ext cx="10515600" cy="1325563"/>
          </a:xfrm>
        </p:spPr>
        <p:txBody>
          <a:bodyPr>
            <a:normAutofit/>
          </a:bodyPr>
          <a:lstStyle/>
          <a:p>
            <a:pPr algn="ctr"/>
            <a:r>
              <a:rPr lang="en-US" b="1" dirty="0"/>
              <a:t>Difference between Copyright and Copyleft </a:t>
            </a:r>
            <a:endParaRPr lang="en-IN" b="1" dirty="0"/>
          </a:p>
        </p:txBody>
      </p:sp>
      <p:sp>
        <p:nvSpPr>
          <p:cNvPr id="9" name="Text Placeholder 8">
            <a:extLst>
              <a:ext uri="{FF2B5EF4-FFF2-40B4-BE49-F238E27FC236}">
                <a16:creationId xmlns:a16="http://schemas.microsoft.com/office/drawing/2014/main" id="{5B7F61CA-5A0D-4310-AF56-84B454CCB608}"/>
              </a:ext>
            </a:extLst>
          </p:cNvPr>
          <p:cNvSpPr>
            <a:spLocks noGrp="1"/>
          </p:cNvSpPr>
          <p:nvPr>
            <p:ph type="body" idx="1"/>
          </p:nvPr>
        </p:nvSpPr>
        <p:spPr>
          <a:xfrm>
            <a:off x="836612" y="1548641"/>
            <a:ext cx="5157787" cy="823912"/>
          </a:xfrm>
        </p:spPr>
        <p:txBody>
          <a:bodyPr>
            <a:normAutofit/>
          </a:bodyPr>
          <a:lstStyle/>
          <a:p>
            <a:pPr algn="ctr"/>
            <a:r>
              <a:rPr lang="en-IN" sz="3200" dirty="0"/>
              <a:t>Copyright</a:t>
            </a:r>
          </a:p>
        </p:txBody>
      </p:sp>
      <p:sp>
        <p:nvSpPr>
          <p:cNvPr id="10" name="Content Placeholder 9">
            <a:extLst>
              <a:ext uri="{FF2B5EF4-FFF2-40B4-BE49-F238E27FC236}">
                <a16:creationId xmlns:a16="http://schemas.microsoft.com/office/drawing/2014/main" id="{61466CAE-D830-4B31-B530-015822FAFFED}"/>
              </a:ext>
            </a:extLst>
          </p:cNvPr>
          <p:cNvSpPr>
            <a:spLocks noGrp="1"/>
          </p:cNvSpPr>
          <p:nvPr>
            <p:ph sz="half" idx="2"/>
          </p:nvPr>
        </p:nvSpPr>
        <p:spPr>
          <a:xfrm>
            <a:off x="865191" y="2465319"/>
            <a:ext cx="5157787" cy="3684588"/>
          </a:xfrm>
        </p:spPr>
        <p:txBody>
          <a:bodyPr>
            <a:normAutofit/>
          </a:bodyPr>
          <a:lstStyle/>
          <a:p>
            <a:r>
              <a:rPr lang="en-US" sz="2600" dirty="0"/>
              <a:t>Copyright is all about granting individual permission.</a:t>
            </a:r>
          </a:p>
          <a:p>
            <a:r>
              <a:rPr lang="en-US" sz="2600" dirty="0"/>
              <a:t>You can apply Copyright protection both to work that you have published into the public domain and work that you have not published.</a:t>
            </a:r>
          </a:p>
          <a:p>
            <a:r>
              <a:rPr lang="en-IN" sz="2600" dirty="0"/>
              <a:t>It is denoted by ©</a:t>
            </a:r>
          </a:p>
        </p:txBody>
      </p:sp>
      <p:sp>
        <p:nvSpPr>
          <p:cNvPr id="11" name="Text Placeholder 10">
            <a:extLst>
              <a:ext uri="{FF2B5EF4-FFF2-40B4-BE49-F238E27FC236}">
                <a16:creationId xmlns:a16="http://schemas.microsoft.com/office/drawing/2014/main" id="{DBE26582-A2A1-41FC-A37B-B433707B98F5}"/>
              </a:ext>
            </a:extLst>
          </p:cNvPr>
          <p:cNvSpPr>
            <a:spLocks noGrp="1"/>
          </p:cNvSpPr>
          <p:nvPr>
            <p:ph type="body" sz="quarter" idx="3"/>
          </p:nvPr>
        </p:nvSpPr>
        <p:spPr>
          <a:xfrm>
            <a:off x="6197603" y="1548641"/>
            <a:ext cx="5183188" cy="823912"/>
          </a:xfrm>
        </p:spPr>
        <p:txBody>
          <a:bodyPr>
            <a:normAutofit/>
          </a:bodyPr>
          <a:lstStyle/>
          <a:p>
            <a:r>
              <a:rPr lang="en-IN" sz="3200" dirty="0"/>
              <a:t>Copyleft</a:t>
            </a:r>
          </a:p>
        </p:txBody>
      </p:sp>
      <p:sp>
        <p:nvSpPr>
          <p:cNvPr id="12" name="Content Placeholder 11">
            <a:extLst>
              <a:ext uri="{FF2B5EF4-FFF2-40B4-BE49-F238E27FC236}">
                <a16:creationId xmlns:a16="http://schemas.microsoft.com/office/drawing/2014/main" id="{532AC473-2F01-46BF-9ED1-4213F821EA5B}"/>
              </a:ext>
            </a:extLst>
          </p:cNvPr>
          <p:cNvSpPr>
            <a:spLocks noGrp="1"/>
          </p:cNvSpPr>
          <p:nvPr>
            <p:ph sz="quarter" idx="4"/>
          </p:nvPr>
        </p:nvSpPr>
        <p:spPr>
          <a:xfrm>
            <a:off x="6197603" y="2465319"/>
            <a:ext cx="5183188" cy="3684588"/>
          </a:xfrm>
        </p:spPr>
        <p:txBody>
          <a:bodyPr>
            <a:normAutofit/>
          </a:bodyPr>
          <a:lstStyle/>
          <a:p>
            <a:r>
              <a:rPr lang="en-US" sz="2600" dirty="0"/>
              <a:t>Copyleft is all about user freedom.</a:t>
            </a:r>
          </a:p>
          <a:p>
            <a:endParaRPr lang="en-US" sz="2600" dirty="0"/>
          </a:p>
          <a:p>
            <a:r>
              <a:rPr lang="en-US" sz="2600" dirty="0"/>
              <a:t>While Copyleft allows users to distribute derivative works under a license that offers the same rights as the original work.</a:t>
            </a:r>
          </a:p>
          <a:p>
            <a:r>
              <a:rPr lang="en-US" sz="2600" dirty="0"/>
              <a:t>It is denoted by mirror image of copyright symbol.</a:t>
            </a:r>
          </a:p>
        </p:txBody>
      </p:sp>
    </p:spTree>
    <p:extLst>
      <p:ext uri="{BB962C8B-B14F-4D97-AF65-F5344CB8AC3E}">
        <p14:creationId xmlns:p14="http://schemas.microsoft.com/office/powerpoint/2010/main" val="373613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C74A7D-FA29-4853-A70D-99E30A738FCE}"/>
              </a:ext>
            </a:extLst>
          </p:cNvPr>
          <p:cNvSpPr>
            <a:spLocks noGrp="1"/>
          </p:cNvSpPr>
          <p:nvPr>
            <p:ph type="title"/>
          </p:nvPr>
        </p:nvSpPr>
        <p:spPr>
          <a:xfrm>
            <a:off x="838200" y="351873"/>
            <a:ext cx="10515600" cy="1325563"/>
          </a:xfrm>
        </p:spPr>
        <p:txBody>
          <a:bodyPr>
            <a:normAutofit/>
          </a:bodyPr>
          <a:lstStyle/>
          <a:p>
            <a:pPr algn="ctr"/>
            <a:r>
              <a:rPr lang="en-US" b="1" dirty="0"/>
              <a:t>Difference between Copyright and Copyleft </a:t>
            </a:r>
            <a:endParaRPr lang="en-IN" b="1" dirty="0"/>
          </a:p>
        </p:txBody>
      </p:sp>
      <p:sp>
        <p:nvSpPr>
          <p:cNvPr id="9" name="Text Placeholder 8">
            <a:extLst>
              <a:ext uri="{FF2B5EF4-FFF2-40B4-BE49-F238E27FC236}">
                <a16:creationId xmlns:a16="http://schemas.microsoft.com/office/drawing/2014/main" id="{5B7F61CA-5A0D-4310-AF56-84B454CCB608}"/>
              </a:ext>
            </a:extLst>
          </p:cNvPr>
          <p:cNvSpPr>
            <a:spLocks noGrp="1"/>
          </p:cNvSpPr>
          <p:nvPr>
            <p:ph type="body" idx="1"/>
          </p:nvPr>
        </p:nvSpPr>
        <p:spPr>
          <a:xfrm>
            <a:off x="836612" y="1548641"/>
            <a:ext cx="5157787" cy="823912"/>
          </a:xfrm>
        </p:spPr>
        <p:txBody>
          <a:bodyPr>
            <a:normAutofit/>
          </a:bodyPr>
          <a:lstStyle/>
          <a:p>
            <a:pPr algn="ctr"/>
            <a:r>
              <a:rPr lang="en-IN" sz="3200" dirty="0"/>
              <a:t>Copyright</a:t>
            </a:r>
          </a:p>
        </p:txBody>
      </p:sp>
      <p:sp>
        <p:nvSpPr>
          <p:cNvPr id="10" name="Content Placeholder 9">
            <a:extLst>
              <a:ext uri="{FF2B5EF4-FFF2-40B4-BE49-F238E27FC236}">
                <a16:creationId xmlns:a16="http://schemas.microsoft.com/office/drawing/2014/main" id="{61466CAE-D830-4B31-B530-015822FAFFED}"/>
              </a:ext>
            </a:extLst>
          </p:cNvPr>
          <p:cNvSpPr>
            <a:spLocks noGrp="1"/>
          </p:cNvSpPr>
          <p:nvPr>
            <p:ph sz="half" idx="2"/>
          </p:nvPr>
        </p:nvSpPr>
        <p:spPr>
          <a:xfrm>
            <a:off x="865191" y="2465319"/>
            <a:ext cx="5157787" cy="3684588"/>
          </a:xfrm>
        </p:spPr>
        <p:txBody>
          <a:bodyPr>
            <a:normAutofit/>
          </a:bodyPr>
          <a:lstStyle/>
          <a:p>
            <a:r>
              <a:rPr lang="en-US" sz="2600" dirty="0"/>
              <a:t>Examples of Copyright: Suppose you made a movie, now if anyone else wants to make its sequel, he has to buy copyright from you.</a:t>
            </a:r>
            <a:endParaRPr lang="en-IN" sz="2600" dirty="0"/>
          </a:p>
        </p:txBody>
      </p:sp>
      <p:sp>
        <p:nvSpPr>
          <p:cNvPr id="11" name="Text Placeholder 10">
            <a:extLst>
              <a:ext uri="{FF2B5EF4-FFF2-40B4-BE49-F238E27FC236}">
                <a16:creationId xmlns:a16="http://schemas.microsoft.com/office/drawing/2014/main" id="{DBE26582-A2A1-41FC-A37B-B433707B98F5}"/>
              </a:ext>
            </a:extLst>
          </p:cNvPr>
          <p:cNvSpPr>
            <a:spLocks noGrp="1"/>
          </p:cNvSpPr>
          <p:nvPr>
            <p:ph type="body" sz="quarter" idx="3"/>
          </p:nvPr>
        </p:nvSpPr>
        <p:spPr>
          <a:xfrm>
            <a:off x="6197603" y="1548641"/>
            <a:ext cx="5183188" cy="823912"/>
          </a:xfrm>
        </p:spPr>
        <p:txBody>
          <a:bodyPr>
            <a:normAutofit/>
          </a:bodyPr>
          <a:lstStyle/>
          <a:p>
            <a:r>
              <a:rPr lang="en-IN" sz="3200" dirty="0"/>
              <a:t>Copyleft</a:t>
            </a:r>
          </a:p>
        </p:txBody>
      </p:sp>
      <p:sp>
        <p:nvSpPr>
          <p:cNvPr id="12" name="Content Placeholder 11">
            <a:extLst>
              <a:ext uri="{FF2B5EF4-FFF2-40B4-BE49-F238E27FC236}">
                <a16:creationId xmlns:a16="http://schemas.microsoft.com/office/drawing/2014/main" id="{532AC473-2F01-46BF-9ED1-4213F821EA5B}"/>
              </a:ext>
            </a:extLst>
          </p:cNvPr>
          <p:cNvSpPr>
            <a:spLocks noGrp="1"/>
          </p:cNvSpPr>
          <p:nvPr>
            <p:ph sz="quarter" idx="4"/>
          </p:nvPr>
        </p:nvSpPr>
        <p:spPr>
          <a:xfrm>
            <a:off x="6197603" y="2465319"/>
            <a:ext cx="5183188" cy="3684588"/>
          </a:xfrm>
        </p:spPr>
        <p:txBody>
          <a:bodyPr>
            <a:normAutofit/>
          </a:bodyPr>
          <a:lstStyle/>
          <a:p>
            <a:r>
              <a:rPr lang="en-US" sz="2600" dirty="0"/>
              <a:t>Examples of Copyleft: Red Hat Enterprise Linux is a good practical example of copyleft. Which is a commercial operating system. Users are free to modify and redistribute the source code but they are not allowed to resell it.</a:t>
            </a:r>
          </a:p>
        </p:txBody>
      </p:sp>
    </p:spTree>
    <p:extLst>
      <p:ext uri="{BB962C8B-B14F-4D97-AF65-F5344CB8AC3E}">
        <p14:creationId xmlns:p14="http://schemas.microsoft.com/office/powerpoint/2010/main" val="540277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C74A7D-FA29-4853-A70D-99E30A738FCE}"/>
              </a:ext>
            </a:extLst>
          </p:cNvPr>
          <p:cNvSpPr>
            <a:spLocks noGrp="1"/>
          </p:cNvSpPr>
          <p:nvPr>
            <p:ph type="title"/>
          </p:nvPr>
        </p:nvSpPr>
        <p:spPr>
          <a:xfrm>
            <a:off x="5181600" y="365125"/>
            <a:ext cx="6172200" cy="1325563"/>
          </a:xfrm>
        </p:spPr>
        <p:txBody>
          <a:bodyPr>
            <a:normAutofit/>
          </a:bodyPr>
          <a:lstStyle/>
          <a:p>
            <a:pPr algn="ctr"/>
            <a:r>
              <a:rPr lang="en-IN" b="1" dirty="0"/>
              <a:t>History of Open Source</a:t>
            </a:r>
          </a:p>
        </p:txBody>
      </p:sp>
      <p:sp>
        <p:nvSpPr>
          <p:cNvPr id="11" name="Text Placeholder 10">
            <a:extLst>
              <a:ext uri="{FF2B5EF4-FFF2-40B4-BE49-F238E27FC236}">
                <a16:creationId xmlns:a16="http://schemas.microsoft.com/office/drawing/2014/main" id="{DBE26582-A2A1-41FC-A37B-B433707B98F5}"/>
              </a:ext>
            </a:extLst>
          </p:cNvPr>
          <p:cNvSpPr>
            <a:spLocks noGrp="1"/>
          </p:cNvSpPr>
          <p:nvPr>
            <p:ph idx="1"/>
          </p:nvPr>
        </p:nvSpPr>
        <p:spPr>
          <a:xfrm>
            <a:off x="3415552" y="1778000"/>
            <a:ext cx="8395447" cy="4351338"/>
          </a:xfrm>
        </p:spPr>
        <p:txBody>
          <a:bodyPr>
            <a:normAutofit fontScale="92500" lnSpcReduction="10000"/>
          </a:bodyPr>
          <a:lstStyle/>
          <a:p>
            <a:r>
              <a:rPr lang="en-US" dirty="0"/>
              <a:t>The idea of making source code freely available originated in 1983 from an ideological movement informally founded by Richard Stallman, a programmer at MIT.</a:t>
            </a:r>
          </a:p>
          <a:p>
            <a:r>
              <a:rPr lang="en-US" dirty="0"/>
              <a:t> Stallman believed that software should be accessible to programmers so they could modify it as they wished, with the goal of understanding it, learning about it, and improving it.</a:t>
            </a:r>
          </a:p>
          <a:p>
            <a:r>
              <a:rPr lang="en-US" dirty="0"/>
              <a:t>Stallman began releasing free code under his own license, called the </a:t>
            </a:r>
            <a:r>
              <a:rPr lang="en-US" dirty="0">
                <a:hlinkClick r:id="rId2"/>
              </a:rPr>
              <a:t>GNU Public License</a:t>
            </a:r>
            <a:r>
              <a:rPr lang="en-US" dirty="0"/>
              <a:t>. </a:t>
            </a:r>
          </a:p>
          <a:p>
            <a:r>
              <a:rPr lang="en-US" dirty="0"/>
              <a:t>This new approach and ideology surrounding software creation took hold and eventually led to the formation of the Open Source Initiative in 1998.</a:t>
            </a:r>
            <a:endParaRPr lang="en-IN" sz="3200" dirty="0"/>
          </a:p>
        </p:txBody>
      </p:sp>
      <p:pic>
        <p:nvPicPr>
          <p:cNvPr id="3" name="Picture 2">
            <a:extLst>
              <a:ext uri="{FF2B5EF4-FFF2-40B4-BE49-F238E27FC236}">
                <a16:creationId xmlns:a16="http://schemas.microsoft.com/office/drawing/2014/main" id="{34164E4E-5A1E-46D8-A3F7-560BB0ABC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248024" cy="6791324"/>
          </a:xfrm>
          <a:prstGeom prst="rect">
            <a:avLst/>
          </a:prstGeom>
        </p:spPr>
      </p:pic>
    </p:spTree>
    <p:extLst>
      <p:ext uri="{BB962C8B-B14F-4D97-AF65-F5344CB8AC3E}">
        <p14:creationId xmlns:p14="http://schemas.microsoft.com/office/powerpoint/2010/main" val="2016842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C74A7D-FA29-4853-A70D-99E30A738FCE}"/>
              </a:ext>
            </a:extLst>
          </p:cNvPr>
          <p:cNvSpPr>
            <a:spLocks noGrp="1"/>
          </p:cNvSpPr>
          <p:nvPr>
            <p:ph type="title"/>
          </p:nvPr>
        </p:nvSpPr>
        <p:spPr>
          <a:xfrm>
            <a:off x="4791074" y="365125"/>
            <a:ext cx="6562725" cy="1325563"/>
          </a:xfrm>
        </p:spPr>
        <p:txBody>
          <a:bodyPr>
            <a:normAutofit/>
          </a:bodyPr>
          <a:lstStyle/>
          <a:p>
            <a:pPr algn="ctr"/>
            <a:r>
              <a:rPr lang="en-IN" b="1" dirty="0"/>
              <a:t>Open Source</a:t>
            </a:r>
          </a:p>
        </p:txBody>
      </p:sp>
      <p:sp>
        <p:nvSpPr>
          <p:cNvPr id="11" name="Text Placeholder 10">
            <a:extLst>
              <a:ext uri="{FF2B5EF4-FFF2-40B4-BE49-F238E27FC236}">
                <a16:creationId xmlns:a16="http://schemas.microsoft.com/office/drawing/2014/main" id="{DBE26582-A2A1-41FC-A37B-B433707B98F5}"/>
              </a:ext>
            </a:extLst>
          </p:cNvPr>
          <p:cNvSpPr>
            <a:spLocks noGrp="1"/>
          </p:cNvSpPr>
          <p:nvPr>
            <p:ph idx="1"/>
          </p:nvPr>
        </p:nvSpPr>
        <p:spPr>
          <a:xfrm>
            <a:off x="3550024" y="1690688"/>
            <a:ext cx="8413376" cy="4351338"/>
          </a:xfrm>
        </p:spPr>
        <p:txBody>
          <a:bodyPr>
            <a:normAutofit/>
          </a:bodyPr>
          <a:lstStyle/>
          <a:p>
            <a:r>
              <a:rPr lang="en-US" dirty="0"/>
              <a:t>Open source is a term that originally referred to open source software (OSS). Open source software is </a:t>
            </a:r>
            <a:r>
              <a:rPr lang="en-US" b="1" dirty="0"/>
              <a:t>code that is designed to be publicly accessible</a:t>
            </a:r>
            <a:r>
              <a:rPr lang="en-US" dirty="0"/>
              <a:t>—anyone can see, modify, and distribute the code as they see fit.</a:t>
            </a:r>
          </a:p>
          <a:p>
            <a:r>
              <a:rPr lang="en-US" dirty="0"/>
              <a:t> Programmers who have access to source code can change a program by adding to it, changing it, or fixing parts of it that aren’t working properly.</a:t>
            </a:r>
          </a:p>
          <a:p>
            <a:r>
              <a:rPr lang="en-US" sz="3200" dirty="0"/>
              <a:t>Examples</a:t>
            </a:r>
            <a:r>
              <a:rPr lang="en-IN" sz="3200" dirty="0"/>
              <a:t>: </a:t>
            </a:r>
            <a:r>
              <a:rPr lang="en-IN" dirty="0"/>
              <a:t>GNU/Linux, Mozilla Firefox, VLC media player, SugarCRM, GIMP, VNC, Apache web server, LibreOffice, jQuery</a:t>
            </a:r>
          </a:p>
          <a:p>
            <a:endParaRPr lang="en-US" sz="3200" dirty="0"/>
          </a:p>
        </p:txBody>
      </p:sp>
      <p:pic>
        <p:nvPicPr>
          <p:cNvPr id="3" name="Picture 2">
            <a:extLst>
              <a:ext uri="{FF2B5EF4-FFF2-40B4-BE49-F238E27FC236}">
                <a16:creationId xmlns:a16="http://schemas.microsoft.com/office/drawing/2014/main" id="{39F1D8D4-0427-4C94-87F8-D21F2B1E8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43275" cy="6858000"/>
          </a:xfrm>
          <a:prstGeom prst="rect">
            <a:avLst/>
          </a:prstGeom>
        </p:spPr>
      </p:pic>
    </p:spTree>
    <p:extLst>
      <p:ext uri="{BB962C8B-B14F-4D97-AF65-F5344CB8AC3E}">
        <p14:creationId xmlns:p14="http://schemas.microsoft.com/office/powerpoint/2010/main" val="4260431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C74A7D-FA29-4853-A70D-99E30A738FCE}"/>
              </a:ext>
            </a:extLst>
          </p:cNvPr>
          <p:cNvSpPr>
            <a:spLocks noGrp="1"/>
          </p:cNvSpPr>
          <p:nvPr>
            <p:ph type="title"/>
          </p:nvPr>
        </p:nvSpPr>
        <p:spPr/>
        <p:txBody>
          <a:bodyPr>
            <a:normAutofit/>
          </a:bodyPr>
          <a:lstStyle/>
          <a:p>
            <a:pPr algn="ctr"/>
            <a:r>
              <a:rPr lang="en-IN" b="1" dirty="0"/>
              <a:t>Free Source</a:t>
            </a:r>
          </a:p>
        </p:txBody>
      </p:sp>
      <p:sp>
        <p:nvSpPr>
          <p:cNvPr id="11" name="Text Placeholder 10">
            <a:extLst>
              <a:ext uri="{FF2B5EF4-FFF2-40B4-BE49-F238E27FC236}">
                <a16:creationId xmlns:a16="http://schemas.microsoft.com/office/drawing/2014/main" id="{DBE26582-A2A1-41FC-A37B-B433707B98F5}"/>
              </a:ext>
            </a:extLst>
          </p:cNvPr>
          <p:cNvSpPr>
            <a:spLocks noGrp="1"/>
          </p:cNvSpPr>
          <p:nvPr>
            <p:ph idx="1"/>
          </p:nvPr>
        </p:nvSpPr>
        <p:spPr>
          <a:xfrm>
            <a:off x="3648634" y="1825625"/>
            <a:ext cx="7705165" cy="4351338"/>
          </a:xfrm>
        </p:spPr>
        <p:txBody>
          <a:bodyPr>
            <a:normAutofit/>
          </a:bodyPr>
          <a:lstStyle/>
          <a:p>
            <a:r>
              <a:rPr lang="en-US" dirty="0"/>
              <a:t>it means that the users have the freedom to run, copy, distribute, study, change and improve the software. </a:t>
            </a:r>
          </a:p>
          <a:p>
            <a:r>
              <a:rPr lang="en-US" dirty="0"/>
              <a:t>Some of the best-known examples include </a:t>
            </a:r>
            <a:r>
              <a:rPr lang="en-US" b="1" dirty="0"/>
              <a:t>the Linux kernel, the BSD and Linux operating systems, the GNU Compiler Collection and C library; the MySQL relational database; the Apache web server; and the Send mail mail transport agent</a:t>
            </a:r>
            <a:r>
              <a:rPr lang="en-US" dirty="0"/>
              <a:t>.</a:t>
            </a:r>
            <a:endParaRPr lang="en-US" sz="3200" dirty="0"/>
          </a:p>
        </p:txBody>
      </p:sp>
    </p:spTree>
    <p:extLst>
      <p:ext uri="{BB962C8B-B14F-4D97-AF65-F5344CB8AC3E}">
        <p14:creationId xmlns:p14="http://schemas.microsoft.com/office/powerpoint/2010/main" val="874755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TotalTime>
  <Words>1326</Words>
  <Application>Microsoft Office PowerPoint</Application>
  <PresentationFormat>Widescreen</PresentationFormat>
  <Paragraphs>96</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-apple-system</vt:lpstr>
      <vt:lpstr>arial</vt:lpstr>
      <vt:lpstr>arial</vt:lpstr>
      <vt:lpstr>Calibri</vt:lpstr>
      <vt:lpstr>Calibri Light</vt:lpstr>
      <vt:lpstr>Georgia</vt:lpstr>
      <vt:lpstr>Open Sans</vt:lpstr>
      <vt:lpstr>Times New Roman</vt:lpstr>
      <vt:lpstr>Office Theme</vt:lpstr>
      <vt:lpstr>Copyrights vs copyleft Open source vs Free Software Foss License </vt:lpstr>
      <vt:lpstr>Copy Right</vt:lpstr>
      <vt:lpstr>Copy left</vt:lpstr>
      <vt:lpstr>Difference between Copyright and Copyleft </vt:lpstr>
      <vt:lpstr>Difference between Copyright and Copyleft </vt:lpstr>
      <vt:lpstr>Difference between Copyright and Copyleft </vt:lpstr>
      <vt:lpstr>History of Open Source</vt:lpstr>
      <vt:lpstr>Open Source</vt:lpstr>
      <vt:lpstr>Free Source</vt:lpstr>
      <vt:lpstr>Four Essential Freedoms of Free Software</vt:lpstr>
      <vt:lpstr>FOSS</vt:lpstr>
      <vt:lpstr>GNU</vt:lpstr>
      <vt:lpstr>FOSS Licenses</vt:lpstr>
      <vt:lpstr>Apache  License</vt:lpstr>
      <vt:lpstr>BSD  License</vt:lpstr>
      <vt:lpstr>GPL License</vt:lpstr>
      <vt:lpstr>L-GPL License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Copyrights vs copyleft ,Open source vs Free Software</dc:title>
  <dc:creator>Ankit Malik</dc:creator>
  <cp:lastModifiedBy>vipul</cp:lastModifiedBy>
  <cp:revision>23</cp:revision>
  <dcterms:created xsi:type="dcterms:W3CDTF">2022-04-12T09:58:03Z</dcterms:created>
  <dcterms:modified xsi:type="dcterms:W3CDTF">2022-04-20T17:17:01Z</dcterms:modified>
</cp:coreProperties>
</file>